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3"/>
  </p:notesMasterIdLst>
  <p:sldIdLst>
    <p:sldId id="256" r:id="rId2"/>
  </p:sldIdLst>
  <p:sldSz cx="21383625" cy="3027521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83A99"/>
    <a:srgbClr val="AA88A8"/>
    <a:srgbClr val="4D2B73"/>
    <a:srgbClr val="FAF3FF"/>
    <a:srgbClr val="72459B"/>
    <a:srgbClr val="EBD6B6"/>
    <a:srgbClr val="C2A5AD"/>
    <a:srgbClr val="ECD7B6"/>
    <a:srgbClr val="DDC5B3"/>
    <a:srgbClr val="7D539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2838BEF-8BB2-4498-84A7-C5851F593DF1}" styleName="Medium Style 4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8799B23B-EC83-4686-B30A-512413B5E67A}" styleName="Light Style 3 - Accent 3">
    <a:wholeTbl>
      <a:tcTxStyle>
        <a:fontRef idx="minor">
          <a:scrgbClr r="0" g="0" b="0"/>
        </a:fontRef>
        <a:schemeClr val="tx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noFill/>
        </a:fill>
      </a:tcStyle>
    </a:wholeTbl>
    <a:band1H>
      <a:tcStyle>
        <a:tcBdr/>
        <a:fill>
          <a:solidFill>
            <a:schemeClr val="accent3">
              <a:alpha val="20000"/>
            </a:schemeClr>
          </a:solidFill>
        </a:fill>
      </a:tcStyle>
    </a:band1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noFill/>
        </a:fill>
      </a:tcStyle>
    </a:lastRow>
    <a:firstRow>
      <a:tcTxStyle b="on"/>
      <a:tcStyle>
        <a:tcBdr>
          <a:bottom>
            <a:ln w="25400" cmpd="sng">
              <a:solidFill>
                <a:schemeClr val="accent3"/>
              </a:solidFill>
            </a:ln>
          </a:bottom>
        </a:tcBdr>
        <a:fill>
          <a:no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04" autoAdjust="0"/>
    <p:restoredTop sz="94694"/>
  </p:normalViewPr>
  <p:slideViewPr>
    <p:cSldViewPr snapToGrid="0">
      <p:cViewPr>
        <p:scale>
          <a:sx n="69" d="100"/>
          <a:sy n="69" d="100"/>
        </p:scale>
        <p:origin x="-1088" y="-7752"/>
      </p:cViewPr>
      <p:guideLst/>
    </p:cSldViewPr>
  </p:slideViewPr>
  <p:notesTextViewPr>
    <p:cViewPr>
      <p:scale>
        <a:sx n="1" d="1"/>
        <a:sy n="1" d="1"/>
      </p:scale>
      <p:origin x="0" y="0"/>
    </p:cViewPr>
  </p:notesTextViewPr>
  <p:notesViewPr>
    <p:cSldViewPr snapToGrid="0">
      <p:cViewPr>
        <p:scale>
          <a:sx n="10" d="100"/>
          <a:sy n="10" d="100"/>
        </p:scale>
        <p:origin x="3654" y="1428"/>
      </p:cViewPr>
      <p:guideLst/>
    </p:cSldViewPr>
  </p:notes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29CA20A-F581-4816-A740-8E5095E00CAD}" type="datetimeFigureOut">
              <a:rPr lang="zh-CN" altLang="en-US" smtClean="0"/>
              <a:t>2025/5/6</a:t>
            </a:fld>
            <a:endParaRPr lang="zh-CN" altLang="en-US"/>
          </a:p>
        </p:txBody>
      </p:sp>
      <p:sp>
        <p:nvSpPr>
          <p:cNvPr id="4" name="幻灯片图像占位符 3"/>
          <p:cNvSpPr>
            <a:spLocks noGrp="1" noRot="1" noChangeAspect="1"/>
          </p:cNvSpPr>
          <p:nvPr>
            <p:ph type="sldImg" idx="2"/>
          </p:nvPr>
        </p:nvSpPr>
        <p:spPr>
          <a:xfrm>
            <a:off x="2338388" y="1143000"/>
            <a:ext cx="21812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88279B-672B-42FD-952D-C4FE96639EAF}" type="slidenum">
              <a:rPr lang="zh-CN" altLang="en-US" smtClean="0"/>
              <a:t>‹#›</a:t>
            </a:fld>
            <a:endParaRPr lang="zh-CN" altLang="en-US"/>
          </a:p>
        </p:txBody>
      </p:sp>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23"/>
            <a:ext cx="21383625" cy="30274166"/>
          </a:xfrm>
          <a:prstGeom prst="rect">
            <a:avLst/>
          </a:prstGeom>
        </p:spPr>
      </p:pic>
    </p:spTree>
    <p:extLst>
      <p:ext uri="{BB962C8B-B14F-4D97-AF65-F5344CB8AC3E}">
        <p14:creationId xmlns:p14="http://schemas.microsoft.com/office/powerpoint/2010/main" val="3340000090"/>
      </p:ext>
    </p:extLst>
  </p:cSld>
  <p:clrMap bg1="lt1" tx1="dk1" bg2="lt2" tx2="dk2" accent1="accent1" accent2="accent2" accent3="accent3" accent4="accent4" accent5="accent5" accent6="accent6" hlink="hlink" folHlink="folHlink"/>
  <p:notesStyle>
    <a:lvl1pPr marL="0" algn="l" defTabSz="2479578" rtl="0" eaLnBrk="1" latinLnBrk="0" hangingPunct="1">
      <a:defRPr sz="3254" kern="1200">
        <a:solidFill>
          <a:schemeClr val="tx1"/>
        </a:solidFill>
        <a:latin typeface="+mn-lt"/>
        <a:ea typeface="+mn-ea"/>
        <a:cs typeface="+mn-cs"/>
      </a:defRPr>
    </a:lvl1pPr>
    <a:lvl2pPr marL="1239789" algn="l" defTabSz="2479578" rtl="0" eaLnBrk="1" latinLnBrk="0" hangingPunct="1">
      <a:defRPr sz="3254" kern="1200">
        <a:solidFill>
          <a:schemeClr val="tx1"/>
        </a:solidFill>
        <a:latin typeface="+mn-lt"/>
        <a:ea typeface="+mn-ea"/>
        <a:cs typeface="+mn-cs"/>
      </a:defRPr>
    </a:lvl2pPr>
    <a:lvl3pPr marL="2479578" algn="l" defTabSz="2479578" rtl="0" eaLnBrk="1" latinLnBrk="0" hangingPunct="1">
      <a:defRPr sz="3254" kern="1200">
        <a:solidFill>
          <a:schemeClr val="tx1"/>
        </a:solidFill>
        <a:latin typeface="+mn-lt"/>
        <a:ea typeface="+mn-ea"/>
        <a:cs typeface="+mn-cs"/>
      </a:defRPr>
    </a:lvl3pPr>
    <a:lvl4pPr marL="3719368" algn="l" defTabSz="2479578" rtl="0" eaLnBrk="1" latinLnBrk="0" hangingPunct="1">
      <a:defRPr sz="3254" kern="1200">
        <a:solidFill>
          <a:schemeClr val="tx1"/>
        </a:solidFill>
        <a:latin typeface="+mn-lt"/>
        <a:ea typeface="+mn-ea"/>
        <a:cs typeface="+mn-cs"/>
      </a:defRPr>
    </a:lvl4pPr>
    <a:lvl5pPr marL="4959157" algn="l" defTabSz="2479578" rtl="0" eaLnBrk="1" latinLnBrk="0" hangingPunct="1">
      <a:defRPr sz="3254" kern="1200">
        <a:solidFill>
          <a:schemeClr val="tx1"/>
        </a:solidFill>
        <a:latin typeface="+mn-lt"/>
        <a:ea typeface="+mn-ea"/>
        <a:cs typeface="+mn-cs"/>
      </a:defRPr>
    </a:lvl5pPr>
    <a:lvl6pPr marL="6198946" algn="l" defTabSz="2479578" rtl="0" eaLnBrk="1" latinLnBrk="0" hangingPunct="1">
      <a:defRPr sz="3254" kern="1200">
        <a:solidFill>
          <a:schemeClr val="tx1"/>
        </a:solidFill>
        <a:latin typeface="+mn-lt"/>
        <a:ea typeface="+mn-ea"/>
        <a:cs typeface="+mn-cs"/>
      </a:defRPr>
    </a:lvl6pPr>
    <a:lvl7pPr marL="7438735" algn="l" defTabSz="2479578" rtl="0" eaLnBrk="1" latinLnBrk="0" hangingPunct="1">
      <a:defRPr sz="3254" kern="1200">
        <a:solidFill>
          <a:schemeClr val="tx1"/>
        </a:solidFill>
        <a:latin typeface="+mn-lt"/>
        <a:ea typeface="+mn-ea"/>
        <a:cs typeface="+mn-cs"/>
      </a:defRPr>
    </a:lvl7pPr>
    <a:lvl8pPr marL="8678525" algn="l" defTabSz="2479578" rtl="0" eaLnBrk="1" latinLnBrk="0" hangingPunct="1">
      <a:defRPr sz="3254" kern="1200">
        <a:solidFill>
          <a:schemeClr val="tx1"/>
        </a:solidFill>
        <a:latin typeface="+mn-lt"/>
        <a:ea typeface="+mn-ea"/>
        <a:cs typeface="+mn-cs"/>
      </a:defRPr>
    </a:lvl8pPr>
    <a:lvl9pPr marL="9918314" algn="l" defTabSz="2479578" rtl="0" eaLnBrk="1" latinLnBrk="0" hangingPunct="1">
      <a:defRPr sz="3254"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2B88279B-672B-42FD-952D-C4FE96639EAF}" type="slidenum">
              <a:rPr lang="zh-CN" altLang="en-US" smtClean="0"/>
              <a:t>1</a:t>
            </a:fld>
            <a:endParaRPr lang="zh-CN" altLang="en-US"/>
          </a:p>
        </p:txBody>
      </p:sp>
    </p:spTree>
    <p:extLst>
      <p:ext uri="{BB962C8B-B14F-4D97-AF65-F5344CB8AC3E}">
        <p14:creationId xmlns:p14="http://schemas.microsoft.com/office/powerpoint/2010/main" val="39430029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2673350" y="4954588"/>
            <a:ext cx="16036925" cy="105410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2673350" y="15901988"/>
            <a:ext cx="16036925" cy="7308850"/>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7114970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42558907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5303500" y="1611313"/>
            <a:ext cx="4610100" cy="2565717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1470025" y="1611313"/>
            <a:ext cx="13681075" cy="2565717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10302937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36859368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458913" y="7548563"/>
            <a:ext cx="18443575" cy="125936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1458913" y="20261263"/>
            <a:ext cx="18443575" cy="6621462"/>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2393150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1470025" y="8059738"/>
            <a:ext cx="9145588" cy="1920875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10768013" y="8059738"/>
            <a:ext cx="9145587" cy="19208750"/>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3682478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473200" y="1611313"/>
            <a:ext cx="18443575" cy="5853112"/>
          </a:xfrm>
        </p:spPr>
        <p:txBody>
          <a:bodyPr/>
          <a:lstStyle/>
          <a:p>
            <a:r>
              <a:rPr lang="zh-CN" altLang="en-US"/>
              <a:t>单击此处编辑母版标题样式</a:t>
            </a:r>
          </a:p>
        </p:txBody>
      </p:sp>
      <p:sp>
        <p:nvSpPr>
          <p:cNvPr id="3" name="文本占位符 2"/>
          <p:cNvSpPr>
            <a:spLocks noGrp="1"/>
          </p:cNvSpPr>
          <p:nvPr>
            <p:ph type="body" idx="1"/>
          </p:nvPr>
        </p:nvSpPr>
        <p:spPr>
          <a:xfrm>
            <a:off x="1473200" y="7421563"/>
            <a:ext cx="9045575" cy="36369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1473200" y="11058525"/>
            <a:ext cx="9045575" cy="1626552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10825163" y="7421563"/>
            <a:ext cx="9091612" cy="36369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10825163" y="11058525"/>
            <a:ext cx="9091612" cy="16265525"/>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12765019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16134276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21577679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1473200" y="2017713"/>
            <a:ext cx="6896100" cy="7064375"/>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9091613" y="4359275"/>
            <a:ext cx="10825162" cy="21515388"/>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1473200" y="9082088"/>
            <a:ext cx="6896100" cy="168275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1142407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473200" y="2017713"/>
            <a:ext cx="6896100" cy="7064375"/>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9091613" y="4359275"/>
            <a:ext cx="10825162" cy="2151538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473200" y="9082088"/>
            <a:ext cx="6896100" cy="168275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F44E869E-A416-45F2-A226-E501DEFB2C23}" type="datetimeFigureOut">
              <a:rPr lang="zh-CN" altLang="en-US" smtClean="0"/>
              <a:t>2025/5/6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268745892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1470025" y="1611313"/>
            <a:ext cx="18443575" cy="5853112"/>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1470025" y="8059738"/>
            <a:ext cx="18443575" cy="19208750"/>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1470025" y="28060650"/>
            <a:ext cx="4811713" cy="1611313"/>
          </a:xfrm>
          <a:prstGeom prst="rect">
            <a:avLst/>
          </a:prstGeom>
        </p:spPr>
        <p:txBody>
          <a:bodyPr vert="horz" lIns="91440" tIns="45720" rIns="91440" bIns="45720" rtlCol="0" anchor="ctr"/>
          <a:lstStyle>
            <a:lvl1pPr algn="l">
              <a:defRPr sz="1200">
                <a:solidFill>
                  <a:schemeClr val="tx1">
                    <a:tint val="75000"/>
                  </a:schemeClr>
                </a:solidFill>
              </a:defRPr>
            </a:lvl1pPr>
          </a:lstStyle>
          <a:p>
            <a:fld id="{F44E869E-A416-45F2-A226-E501DEFB2C23}" type="datetimeFigureOut">
              <a:rPr lang="zh-CN" altLang="en-US" smtClean="0"/>
              <a:t>2025/5/6</a:t>
            </a:fld>
            <a:endParaRPr lang="zh-CN" altLang="en-US"/>
          </a:p>
        </p:txBody>
      </p:sp>
      <p:sp>
        <p:nvSpPr>
          <p:cNvPr id="5" name="页脚占位符 4"/>
          <p:cNvSpPr>
            <a:spLocks noGrp="1"/>
          </p:cNvSpPr>
          <p:nvPr>
            <p:ph type="ftr" sz="quarter" idx="3"/>
          </p:nvPr>
        </p:nvSpPr>
        <p:spPr>
          <a:xfrm>
            <a:off x="7083425" y="28060650"/>
            <a:ext cx="7216775" cy="1611313"/>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15101888" y="28060650"/>
            <a:ext cx="4811712" cy="1611313"/>
          </a:xfrm>
          <a:prstGeom prst="rect">
            <a:avLst/>
          </a:prstGeom>
        </p:spPr>
        <p:txBody>
          <a:bodyPr vert="horz" lIns="91440" tIns="45720" rIns="91440" bIns="45720" rtlCol="0" anchor="ctr"/>
          <a:lstStyle>
            <a:lvl1pPr algn="r">
              <a:defRPr sz="1200">
                <a:solidFill>
                  <a:schemeClr val="tx1">
                    <a:tint val="75000"/>
                  </a:schemeClr>
                </a:solidFill>
              </a:defRPr>
            </a:lvl1pPr>
          </a:lstStyle>
          <a:p>
            <a:fld id="{0F917B12-9423-4E12-BE05-1B97F1922C01}" type="slidenum">
              <a:rPr lang="zh-CN" altLang="en-US" smtClean="0"/>
              <a:t>‹#›</a:t>
            </a:fld>
            <a:endParaRPr lang="zh-CN" altLang="en-US"/>
          </a:p>
        </p:txBody>
      </p:sp>
    </p:spTree>
    <p:extLst>
      <p:ext uri="{BB962C8B-B14F-4D97-AF65-F5344CB8AC3E}">
        <p14:creationId xmlns:p14="http://schemas.microsoft.com/office/powerpoint/2010/main" val="314477896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3.png"/><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3" name="图片 22"/>
          <p:cNvPicPr>
            <a:picLocks noChangeAspect="1"/>
          </p:cNvPicPr>
          <p:nvPr/>
        </p:nvPicPr>
        <p:blipFill rotWithShape="1">
          <a:blip r:embed="rId3">
            <a:lum bright="70000" contrast="-70000"/>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r="14853" b="24407"/>
          <a:stretch/>
        </p:blipFill>
        <p:spPr>
          <a:xfrm>
            <a:off x="10691812" y="19766935"/>
            <a:ext cx="10693349" cy="10496755"/>
          </a:xfrm>
          <a:prstGeom prst="rect">
            <a:avLst/>
          </a:prstGeom>
        </p:spPr>
      </p:pic>
      <p:sp>
        <p:nvSpPr>
          <p:cNvPr id="37" name="矩形 36"/>
          <p:cNvSpPr/>
          <p:nvPr/>
        </p:nvSpPr>
        <p:spPr>
          <a:xfrm>
            <a:off x="7836070" y="3087194"/>
            <a:ext cx="5706103" cy="1086964"/>
          </a:xfrm>
          <a:prstGeom prst="rect">
            <a:avLst/>
          </a:prstGeom>
        </p:spPr>
        <p:txBody>
          <a:bodyPr wrap="square">
            <a:spAutoFit/>
          </a:bodyPr>
          <a:lstStyle/>
          <a:p>
            <a:pPr>
              <a:lnSpc>
                <a:spcPct val="107000"/>
              </a:lnSpc>
              <a:spcAft>
                <a:spcPts val="800"/>
              </a:spcAft>
            </a:pP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Authors:</a:t>
            </a:r>
            <a:r>
              <a:rPr lang="zh-CN" altLang="en-US" sz="2800" b="1" dirty="0">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Fan Xuan, Jiang </a:t>
            </a:r>
            <a:r>
              <a:rPr lang="en-US" altLang="zh-CN" sz="2800" dirty="0" err="1">
                <a:latin typeface="Times New Roman" panose="02020603050405020304" pitchFamily="18" charset="0"/>
                <a:ea typeface="微软雅黑" panose="020B0503020204020204" pitchFamily="34" charset="-122"/>
                <a:cs typeface="Times New Roman" panose="02020603050405020304" pitchFamily="18" charset="0"/>
              </a:rPr>
              <a:t>Zhuoyan</a:t>
            </a:r>
            <a:endParaRPr lang="en-US" altLang="zh-CN" sz="2800" dirty="0">
              <a:latin typeface="Times New Roman" panose="02020603050405020304" pitchFamily="18" charset="0"/>
              <a:ea typeface="微软雅黑" panose="020B0503020204020204" pitchFamily="34" charset="-122"/>
              <a:cs typeface="Times New Roman" panose="02020603050405020304" pitchFamily="18" charset="0"/>
            </a:endParaRPr>
          </a:p>
          <a:p>
            <a:pPr>
              <a:lnSpc>
                <a:spcPct val="107000"/>
              </a:lnSpc>
              <a:spcAft>
                <a:spcPts val="800"/>
              </a:spcAft>
            </a:pPr>
            <a:r>
              <a:rPr lang="en-US" altLang="zh-CN" sz="2800" b="1" dirty="0">
                <a:latin typeface="Times New Roman" panose="02020603050405020304" pitchFamily="18" charset="0"/>
                <a:ea typeface="微软雅黑" panose="020B0503020204020204" pitchFamily="34" charset="-122"/>
                <a:cs typeface="Times New Roman" panose="02020603050405020304" pitchFamily="18" charset="0"/>
              </a:rPr>
              <a:t>Student IDs: </a:t>
            </a:r>
            <a:r>
              <a:rPr lang="en-US" altLang="zh-CN" sz="2800" dirty="0">
                <a:latin typeface="Times New Roman" panose="02020603050405020304" pitchFamily="18" charset="0"/>
                <a:ea typeface="微软雅黑" panose="020B0503020204020204" pitchFamily="34" charset="-122"/>
                <a:cs typeface="Times New Roman" panose="02020603050405020304" pitchFamily="18" charset="0"/>
              </a:rPr>
              <a:t>120090803, 120040052</a:t>
            </a:r>
            <a:endParaRPr lang="en-US" altLang="zh-CN" sz="1600" dirty="0">
              <a:latin typeface="Times New Roman" panose="02020603050405020304" pitchFamily="18" charset="0"/>
              <a:ea typeface="微软雅黑" panose="020B0503020204020204" pitchFamily="34" charset="-122"/>
              <a:cs typeface="Times New Roman" panose="02020603050405020304" pitchFamily="18" charset="0"/>
            </a:endParaRPr>
          </a:p>
        </p:txBody>
      </p:sp>
      <p:grpSp>
        <p:nvGrpSpPr>
          <p:cNvPr id="7" name="组合 6">
            <a:extLst>
              <a:ext uri="{FF2B5EF4-FFF2-40B4-BE49-F238E27FC236}">
                <a16:creationId xmlns:a16="http://schemas.microsoft.com/office/drawing/2014/main" id="{95AB9A3F-6A8B-23D9-3DA8-6876CA75A471}"/>
              </a:ext>
            </a:extLst>
          </p:cNvPr>
          <p:cNvGrpSpPr/>
          <p:nvPr/>
        </p:nvGrpSpPr>
        <p:grpSpPr>
          <a:xfrm>
            <a:off x="-2690" y="1677576"/>
            <a:ext cx="21383625" cy="1306286"/>
            <a:chOff x="-2690" y="1677576"/>
            <a:chExt cx="21383625" cy="1306286"/>
          </a:xfrm>
        </p:grpSpPr>
        <p:sp>
          <p:nvSpPr>
            <p:cNvPr id="2" name="矩形 1"/>
            <p:cNvSpPr/>
            <p:nvPr/>
          </p:nvSpPr>
          <p:spPr>
            <a:xfrm>
              <a:off x="-2690" y="1677576"/>
              <a:ext cx="21383625" cy="1306286"/>
            </a:xfrm>
            <a:prstGeom prst="rect">
              <a:avLst/>
            </a:prstGeom>
            <a:gradFill flip="none" rotWithShape="1">
              <a:gsLst>
                <a:gs pos="0">
                  <a:srgbClr val="683A99"/>
                </a:gs>
                <a:gs pos="44000">
                  <a:srgbClr val="7D539E"/>
                </a:gs>
                <a:gs pos="77000">
                  <a:srgbClr val="C2A5AD"/>
                </a:gs>
                <a:gs pos="100000">
                  <a:srgbClr val="ECD7B6"/>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框 11"/>
            <p:cNvSpPr txBox="1"/>
            <p:nvPr/>
          </p:nvSpPr>
          <p:spPr>
            <a:xfrm>
              <a:off x="4635267" y="1787187"/>
              <a:ext cx="12626545" cy="1107996"/>
            </a:xfrm>
            <a:prstGeom prst="rect">
              <a:avLst/>
            </a:prstGeom>
            <a:noFill/>
          </p:spPr>
          <p:txBody>
            <a:bodyPr wrap="square" rtlCol="0">
              <a:spAutoFit/>
            </a:bodyPr>
            <a:lstStyle/>
            <a:p>
              <a:pPr algn="ctr"/>
              <a:r>
                <a:rPr lang="en-US" altLang="zh-CN" sz="6600" b="1" dirty="0">
                  <a:solidFill>
                    <a:srgbClr val="FFFFFF"/>
                  </a:solidFill>
                  <a:latin typeface="Inter Bold"/>
                  <a:ea typeface="Inter Bold"/>
                  <a:cs typeface="Inter Bold"/>
                  <a:sym typeface="Inter Bold"/>
                </a:rPr>
                <a:t>Futures Pairs Trading Strategies</a:t>
              </a:r>
            </a:p>
          </p:txBody>
        </p:sp>
      </p:grpSp>
      <p:grpSp>
        <p:nvGrpSpPr>
          <p:cNvPr id="44" name="组合 43">
            <a:extLst>
              <a:ext uri="{FF2B5EF4-FFF2-40B4-BE49-F238E27FC236}">
                <a16:creationId xmlns:a16="http://schemas.microsoft.com/office/drawing/2014/main" id="{376BAE19-949D-792A-9613-7B8CC9BBE1C5}"/>
              </a:ext>
            </a:extLst>
          </p:cNvPr>
          <p:cNvGrpSpPr/>
          <p:nvPr/>
        </p:nvGrpSpPr>
        <p:grpSpPr>
          <a:xfrm>
            <a:off x="10835449" y="4281091"/>
            <a:ext cx="10241281" cy="7010609"/>
            <a:chOff x="10835449" y="4281091"/>
            <a:chExt cx="10241281" cy="7010609"/>
          </a:xfrm>
        </p:grpSpPr>
        <p:sp>
          <p:nvSpPr>
            <p:cNvPr id="13" name="文本框 12">
              <a:extLst>
                <a:ext uri="{FF2B5EF4-FFF2-40B4-BE49-F238E27FC236}">
                  <a16:creationId xmlns:a16="http://schemas.microsoft.com/office/drawing/2014/main" id="{7BFB8F53-6CB4-7B43-3A78-B0E62E20D9CB}"/>
                </a:ext>
              </a:extLst>
            </p:cNvPr>
            <p:cNvSpPr txBox="1"/>
            <p:nvPr/>
          </p:nvSpPr>
          <p:spPr>
            <a:xfrm>
              <a:off x="10835450" y="5261331"/>
              <a:ext cx="10241279" cy="6030369"/>
            </a:xfrm>
            <a:prstGeom prst="rect">
              <a:avLst/>
            </a:prstGeom>
            <a:solidFill>
              <a:srgbClr val="FAF3FF"/>
            </a:solidFill>
            <a:ln>
              <a:solidFill>
                <a:srgbClr val="683A99"/>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nSpc>
                  <a:spcPct val="114000"/>
                </a:lnSpc>
              </a:pPr>
              <a:r>
                <a:rPr lang="en-US" altLang="zh-CN" sz="2400" b="1" i="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1. Realistic </a:t>
              </a:r>
              <a:r>
                <a:rPr lang="en-US" altLang="zh-CN" sz="2400" b="1" i="1" dirty="0" err="1">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Backtesting</a:t>
              </a:r>
              <a:r>
                <a:rPr lang="en-US" altLang="zh-CN" sz="2400" b="1" i="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 System</a:t>
              </a:r>
            </a:p>
            <a:p>
              <a:pPr marL="342900" indent="-342900">
                <a:lnSpc>
                  <a:spcPct val="114000"/>
                </a:lnSpc>
                <a:buFont typeface="Arial" panose="020B0604020202020204" pitchFamily="34" charset="0"/>
                <a:buChar char="•"/>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Built a practical </a:t>
              </a:r>
              <a:r>
                <a:rPr lang="en-US" altLang="zh-CN" sz="2400" dirty="0" err="1">
                  <a:latin typeface="Times New Roman" panose="02020603050405020304" pitchFamily="18" charset="0"/>
                  <a:ea typeface="微软雅黑" panose="020B0503020204020204" pitchFamily="34" charset="-122"/>
                  <a:cs typeface="Times New Roman" panose="02020603050405020304" pitchFamily="18" charset="0"/>
                </a:rPr>
                <a:t>backtesting</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 framework that </a:t>
              </a: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simulates real trading conditions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by incorporating adjustable initial capital and slippage settings.</a:t>
              </a:r>
            </a:p>
            <a:p>
              <a:pPr marL="342900" indent="-342900">
                <a:lnSpc>
                  <a:spcPct val="114000"/>
                </a:lnSpc>
                <a:buFont typeface="Arial" panose="020B0604020202020204" pitchFamily="34" charset="0"/>
                <a:buChar cha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One‑click grid search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sweeps 200 + parameter sets, recording Sharpe, drawdown, and trade stats for reproducible optimization.</a:t>
              </a:r>
            </a:p>
            <a:p>
              <a:pPr>
                <a:lnSpc>
                  <a:spcPct val="114000"/>
                </a:lnSpc>
              </a:pPr>
              <a:r>
                <a:rPr lang="en-US" altLang="zh-CN" sz="2400" b="1" i="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2. Statistical Arbitrage Pair Selection</a:t>
              </a:r>
            </a:p>
            <a:p>
              <a:pPr marL="342900" indent="-342900">
                <a:lnSpc>
                  <a:spcPct val="114000"/>
                </a:lnSpc>
                <a:buFont typeface="Arial" panose="020B0604020202020204" pitchFamily="34" charset="0"/>
                <a:buChar cha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Industry supply‑chain logic + ADF / Engle‑Granger cointegration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(p &lt; 0.05) secures both economic rationale and statistical validity.</a:t>
              </a:r>
            </a:p>
            <a:p>
              <a:pPr marL="342900" indent="-342900">
                <a:lnSpc>
                  <a:spcPct val="114000"/>
                </a:lnSpc>
                <a:buFont typeface="Arial" panose="020B0604020202020204" pitchFamily="34" charset="0"/>
                <a:buChar char="•"/>
              </a:pPr>
              <a:r>
                <a:rPr lang="en-US" altLang="zh-CN" sz="2400" b="1" dirty="0">
                  <a:latin typeface="Times New Roman" panose="02020603050405020304" pitchFamily="18" charset="0"/>
                  <a:ea typeface="微软雅黑" panose="020B0503020204020204" pitchFamily="34" charset="-122"/>
                  <a:cs typeface="Times New Roman" panose="02020603050405020304" pitchFamily="18" charset="0"/>
                </a:rPr>
                <a:t>Only liquid commodities </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were included to reflect realistic execution and reduce slippage, making the strategies more implementable in practice.</a:t>
              </a:r>
            </a:p>
            <a:p>
              <a:pPr>
                <a:lnSpc>
                  <a:spcPct val="114000"/>
                </a:lnSpc>
                <a:spcBef>
                  <a:spcPts val="600"/>
                </a:spcBef>
              </a:pPr>
              <a:r>
                <a:rPr lang="en-US" altLang="zh-CN" sz="2400" b="1" i="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3. Diversified Portfolio Construction</a:t>
              </a:r>
            </a:p>
            <a:p>
              <a:pPr marL="342900" indent="-342900">
                <a:lnSpc>
                  <a:spcPct val="114000"/>
                </a:lnSpc>
                <a:buFont typeface="Arial" panose="020B0604020202020204" pitchFamily="34" charset="0"/>
                <a:buChar char="•"/>
              </a:pPr>
              <a:r>
                <a:rPr lang="en-GB" altLang="zh-CN" sz="2400" dirty="0">
                  <a:latin typeface="Times New Roman" panose="02020603050405020304" pitchFamily="18" charset="0"/>
                  <a:ea typeface="微软雅黑" panose="020B0503020204020204" pitchFamily="34" charset="-122"/>
                  <a:cs typeface="Times New Roman" panose="02020603050405020304" pitchFamily="18" charset="0"/>
                </a:rPr>
                <a:t>We assemble a low‑correlation basket of arbitrage pairs, weight them by rolling Sharpe ratios, and overlay volatility targeting—yielding a capital‑efficient, stable‑return portfolio</a:t>
              </a: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a:t>
              </a:r>
            </a:p>
          </p:txBody>
        </p:sp>
        <p:grpSp>
          <p:nvGrpSpPr>
            <p:cNvPr id="10" name="Group 9">
              <a:extLst>
                <a:ext uri="{FF2B5EF4-FFF2-40B4-BE49-F238E27FC236}">
                  <a16:creationId xmlns:a16="http://schemas.microsoft.com/office/drawing/2014/main" id="{923D9C94-5CB7-4F03-B25C-F88FC5F2EAD8}"/>
                </a:ext>
              </a:extLst>
            </p:cNvPr>
            <p:cNvGrpSpPr/>
            <p:nvPr/>
          </p:nvGrpSpPr>
          <p:grpSpPr>
            <a:xfrm>
              <a:off x="10835449" y="4281091"/>
              <a:ext cx="10241281" cy="720000"/>
              <a:chOff x="10940934" y="4288682"/>
              <a:chExt cx="10135199" cy="720000"/>
            </a:xfrm>
          </p:grpSpPr>
          <p:sp>
            <p:nvSpPr>
              <p:cNvPr id="26" name="矩形 25"/>
              <p:cNvSpPr/>
              <p:nvPr/>
            </p:nvSpPr>
            <p:spPr>
              <a:xfrm>
                <a:off x="10940934" y="4288682"/>
                <a:ext cx="10135199" cy="720000"/>
              </a:xfrm>
              <a:prstGeom prst="rect">
                <a:avLst/>
              </a:prstGeom>
              <a:solidFill>
                <a:srgbClr val="7245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21" name="矩形 20"/>
              <p:cNvSpPr/>
              <p:nvPr/>
            </p:nvSpPr>
            <p:spPr>
              <a:xfrm>
                <a:off x="12997238" y="4349474"/>
                <a:ext cx="6022592" cy="585225"/>
              </a:xfrm>
              <a:prstGeom prst="rect">
                <a:avLst/>
              </a:prstGeom>
            </p:spPr>
            <p:txBody>
              <a:bodyPr wrap="square">
                <a:spAutoFit/>
              </a:bodyPr>
              <a:lstStyle/>
              <a:p>
                <a:pPr>
                  <a:lnSpc>
                    <a:spcPct val="107000"/>
                  </a:lnSpc>
                  <a:spcAft>
                    <a:spcPts val="800"/>
                  </a:spcAft>
                </a:pPr>
                <a:r>
                  <a:rPr lang="zh-CN" altLang="en-US"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项目亮点 </a:t>
                </a:r>
                <a:r>
                  <a:rPr lang="en-US" altLang="zh-CN"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Project Highlight</a:t>
                </a:r>
              </a:p>
            </p:txBody>
          </p:sp>
        </p:grpSp>
      </p:grpSp>
      <p:grpSp>
        <p:nvGrpSpPr>
          <p:cNvPr id="14" name="组合 13">
            <a:extLst>
              <a:ext uri="{FF2B5EF4-FFF2-40B4-BE49-F238E27FC236}">
                <a16:creationId xmlns:a16="http://schemas.microsoft.com/office/drawing/2014/main" id="{4E5BDB16-F15F-6349-1CC2-74C1FFF2B36D}"/>
              </a:ext>
            </a:extLst>
          </p:cNvPr>
          <p:cNvGrpSpPr/>
          <p:nvPr/>
        </p:nvGrpSpPr>
        <p:grpSpPr>
          <a:xfrm>
            <a:off x="2161091" y="287801"/>
            <a:ext cx="16557813" cy="1324883"/>
            <a:chOff x="172721" y="197184"/>
            <a:chExt cx="16557813" cy="1324883"/>
          </a:xfrm>
        </p:grpSpPr>
        <p:grpSp>
          <p:nvGrpSpPr>
            <p:cNvPr id="22" name="组合 21"/>
            <p:cNvGrpSpPr/>
            <p:nvPr/>
          </p:nvGrpSpPr>
          <p:grpSpPr>
            <a:xfrm>
              <a:off x="15571319" y="696314"/>
              <a:ext cx="326623" cy="326623"/>
              <a:chOff x="9641685" y="1648683"/>
              <a:chExt cx="876300" cy="876300"/>
            </a:xfrm>
          </p:grpSpPr>
          <p:cxnSp>
            <p:nvCxnSpPr>
              <p:cNvPr id="15" name="直接连接符 14"/>
              <p:cNvCxnSpPr/>
              <p:nvPr/>
            </p:nvCxnSpPr>
            <p:spPr>
              <a:xfrm>
                <a:off x="9641685" y="1648683"/>
                <a:ext cx="876300" cy="8763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flipV="1">
                <a:off x="9641685" y="1648683"/>
                <a:ext cx="876300" cy="87630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2" name="图片 31" descr="图片_30dce54e"/>
            <p:cNvPicPr>
              <a:picLocks noChangeAspect="1"/>
            </p:cNvPicPr>
            <p:nvPr/>
          </p:nvPicPr>
          <p:blipFill>
            <a:blip r:embed="rId5"/>
            <a:stretch>
              <a:fillRect/>
            </a:stretch>
          </p:blipFill>
          <p:spPr>
            <a:xfrm>
              <a:off x="172721" y="197184"/>
              <a:ext cx="7929558" cy="1324883"/>
            </a:xfrm>
            <a:prstGeom prst="rect">
              <a:avLst/>
            </a:prstGeom>
          </p:spPr>
        </p:pic>
        <p:pic>
          <p:nvPicPr>
            <p:cNvPr id="33" name="图片 32" descr="图片_30dce54e"/>
            <p:cNvPicPr>
              <a:picLocks noChangeAspect="1"/>
            </p:cNvPicPr>
            <p:nvPr/>
          </p:nvPicPr>
          <p:blipFill>
            <a:blip r:embed="rId5"/>
            <a:srcRect r="29685"/>
            <a:stretch/>
          </p:blipFill>
          <p:spPr>
            <a:xfrm>
              <a:off x="8102279" y="197184"/>
              <a:ext cx="5575621" cy="1324883"/>
            </a:xfrm>
            <a:prstGeom prst="rect">
              <a:avLst/>
            </a:prstGeom>
          </p:spPr>
        </p:pic>
        <p:grpSp>
          <p:nvGrpSpPr>
            <p:cNvPr id="25" name="组合 24"/>
            <p:cNvGrpSpPr/>
            <p:nvPr/>
          </p:nvGrpSpPr>
          <p:grpSpPr>
            <a:xfrm>
              <a:off x="7938967" y="696313"/>
              <a:ext cx="326623" cy="326623"/>
              <a:chOff x="9641685" y="1648683"/>
              <a:chExt cx="876300" cy="876300"/>
            </a:xfrm>
          </p:grpSpPr>
          <p:cxnSp>
            <p:nvCxnSpPr>
              <p:cNvPr id="27" name="直接连接符 26"/>
              <p:cNvCxnSpPr/>
              <p:nvPr/>
            </p:nvCxnSpPr>
            <p:spPr>
              <a:xfrm>
                <a:off x="9641685" y="1648683"/>
                <a:ext cx="876300" cy="87630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30" name="直接连接符 29"/>
              <p:cNvCxnSpPr/>
              <p:nvPr/>
            </p:nvCxnSpPr>
            <p:spPr>
              <a:xfrm flipV="1">
                <a:off x="9641685" y="1648683"/>
                <a:ext cx="876300" cy="876300"/>
              </a:xfrm>
              <a:prstGeom prst="line">
                <a:avLst/>
              </a:prstGeom>
              <a:ln w="1905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grpSp>
        <p:pic>
          <p:nvPicPr>
            <p:cNvPr id="4" name="图片 3">
              <a:extLst>
                <a:ext uri="{FF2B5EF4-FFF2-40B4-BE49-F238E27FC236}">
                  <a16:creationId xmlns:a16="http://schemas.microsoft.com/office/drawing/2014/main" id="{8FBF0F99-D516-32EA-855B-E0676729AC22}"/>
                </a:ext>
              </a:extLst>
            </p:cNvPr>
            <p:cNvPicPr>
              <a:picLocks noChangeAspect="1"/>
            </p:cNvPicPr>
            <p:nvPr/>
          </p:nvPicPr>
          <p:blipFill>
            <a:blip r:embed="rId6"/>
            <a:stretch>
              <a:fillRect/>
            </a:stretch>
          </p:blipFill>
          <p:spPr>
            <a:xfrm>
              <a:off x="13677900" y="425740"/>
              <a:ext cx="3052634" cy="886058"/>
            </a:xfrm>
            <a:prstGeom prst="rect">
              <a:avLst/>
            </a:prstGeom>
          </p:spPr>
        </p:pic>
      </p:grpSp>
      <p:grpSp>
        <p:nvGrpSpPr>
          <p:cNvPr id="18" name="组合 17">
            <a:extLst>
              <a:ext uri="{FF2B5EF4-FFF2-40B4-BE49-F238E27FC236}">
                <a16:creationId xmlns:a16="http://schemas.microsoft.com/office/drawing/2014/main" id="{425B2AC4-7E1B-C443-E334-EC3F9DA7EA22}"/>
              </a:ext>
            </a:extLst>
          </p:cNvPr>
          <p:cNvGrpSpPr/>
          <p:nvPr/>
        </p:nvGrpSpPr>
        <p:grpSpPr>
          <a:xfrm>
            <a:off x="304798" y="4283826"/>
            <a:ext cx="10241282" cy="8590043"/>
            <a:chOff x="304798" y="4283826"/>
            <a:chExt cx="10241282" cy="8590043"/>
          </a:xfrm>
        </p:grpSpPr>
        <p:grpSp>
          <p:nvGrpSpPr>
            <p:cNvPr id="9" name="Group 8">
              <a:extLst>
                <a:ext uri="{FF2B5EF4-FFF2-40B4-BE49-F238E27FC236}">
                  <a16:creationId xmlns:a16="http://schemas.microsoft.com/office/drawing/2014/main" id="{211869FD-5854-4DEC-8C5A-CC2D485605F1}"/>
                </a:ext>
              </a:extLst>
            </p:cNvPr>
            <p:cNvGrpSpPr/>
            <p:nvPr/>
          </p:nvGrpSpPr>
          <p:grpSpPr>
            <a:xfrm>
              <a:off x="304799" y="4283826"/>
              <a:ext cx="10241281" cy="720000"/>
              <a:chOff x="-1" y="4283826"/>
              <a:chExt cx="10440000" cy="720000"/>
            </a:xfrm>
          </p:grpSpPr>
          <p:sp>
            <p:nvSpPr>
              <p:cNvPr id="24" name="矩形 23"/>
              <p:cNvSpPr/>
              <p:nvPr/>
            </p:nvSpPr>
            <p:spPr>
              <a:xfrm>
                <a:off x="-1" y="4283826"/>
                <a:ext cx="10440000" cy="720000"/>
              </a:xfrm>
              <a:prstGeom prst="rect">
                <a:avLst/>
              </a:prstGeom>
              <a:solidFill>
                <a:srgbClr val="7245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0" name="矩形 19"/>
              <p:cNvSpPr/>
              <p:nvPr/>
            </p:nvSpPr>
            <p:spPr>
              <a:xfrm>
                <a:off x="3096546" y="4359634"/>
                <a:ext cx="4246906" cy="585225"/>
              </a:xfrm>
              <a:prstGeom prst="rect">
                <a:avLst/>
              </a:prstGeom>
            </p:spPr>
            <p:txBody>
              <a:bodyPr wrap="square">
                <a:spAutoFit/>
              </a:bodyPr>
              <a:lstStyle/>
              <a:p>
                <a:pPr algn="ctr">
                  <a:lnSpc>
                    <a:spcPct val="107000"/>
                  </a:lnSpc>
                  <a:spcAft>
                    <a:spcPts val="800"/>
                  </a:spcAft>
                </a:pPr>
                <a:r>
                  <a:rPr lang="zh-CN" altLang="en-US"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概述</a:t>
                </a:r>
                <a:r>
                  <a:rPr lang="en-US" altLang="zh-CN"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 Abstract</a:t>
                </a:r>
              </a:p>
            </p:txBody>
          </p:sp>
        </p:grpSp>
        <p:sp>
          <p:nvSpPr>
            <p:cNvPr id="6" name="文本框 5">
              <a:extLst>
                <a:ext uri="{FF2B5EF4-FFF2-40B4-BE49-F238E27FC236}">
                  <a16:creationId xmlns:a16="http://schemas.microsoft.com/office/drawing/2014/main" id="{3A6F4D96-DB3E-D9E4-3A45-C314399693CA}"/>
                </a:ext>
              </a:extLst>
            </p:cNvPr>
            <p:cNvSpPr txBox="1"/>
            <p:nvPr/>
          </p:nvSpPr>
          <p:spPr>
            <a:xfrm>
              <a:off x="304798" y="5228506"/>
              <a:ext cx="10241281" cy="7645363"/>
            </a:xfrm>
            <a:prstGeom prst="rect">
              <a:avLst/>
            </a:prstGeom>
            <a:solidFill>
              <a:srgbClr val="FAF3FF"/>
            </a:solidFill>
            <a:ln>
              <a:solidFill>
                <a:srgbClr val="683A99"/>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marL="198438" indent="25400">
                <a:lnSpc>
                  <a:spcPct val="114000"/>
                </a:lnSpc>
              </a:pPr>
              <a:r>
                <a:rPr lang="en-US" altLang="zh-CN" sz="2400" dirty="0">
                  <a:latin typeface="Times New Roman" panose="02020603050405020304" pitchFamily="18" charset="0"/>
                  <a:cs typeface="Times New Roman" panose="02020603050405020304" pitchFamily="18" charset="0"/>
                </a:rPr>
                <a:t>Arbitrage arises whenever the long‑run price equilibrium between related commodity futures briefly breaks down. To capture these fleeting gaps, we begin by screening for highly liquid contracts, then match those with clear supply‑chain or substitution links,</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and finally verify each pair’s cointegration through ADF and Engle‑Granger tests.</a:t>
              </a:r>
            </a:p>
            <a:p>
              <a:pPr>
                <a:lnSpc>
                  <a:spcPct val="114000"/>
                </a:lnSpc>
              </a:pPr>
              <a:endParaRPr lang="en-US" altLang="zh-CN" sz="2400" dirty="0">
                <a:latin typeface="Times New Roman" panose="02020603050405020304" pitchFamily="18" charset="0"/>
                <a:cs typeface="Times New Roman" panose="02020603050405020304" pitchFamily="18" charset="0"/>
              </a:endParaRPr>
            </a:p>
            <a:p>
              <a:pPr>
                <a:lnSpc>
                  <a:spcPct val="114000"/>
                </a:lnSpc>
              </a:pPr>
              <a:r>
                <a:rPr lang="en-US" altLang="zh-CN" sz="2400" b="1" dirty="0">
                  <a:latin typeface="Times New Roman" panose="02020603050405020304" pitchFamily="18" charset="0"/>
                  <a:cs typeface="Times New Roman" panose="02020603050405020304" pitchFamily="18" charset="0"/>
                </a:rPr>
                <a:t>We design two trading strategies:</a:t>
              </a:r>
            </a:p>
            <a:p>
              <a:pPr marL="322263" indent="-322263">
                <a:lnSpc>
                  <a:spcPct val="114000"/>
                </a:lnSpc>
                <a:buFont typeface="Arial" panose="020B0604020202020204" pitchFamily="34" charset="0"/>
                <a:buChar char="•"/>
              </a:pPr>
              <a:r>
                <a:rPr lang="en-US"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 Z-score strategy: </a:t>
              </a:r>
              <a:r>
                <a:rPr lang="en-US" altLang="zh-CN" sz="2400" dirty="0">
                  <a:latin typeface="Times New Roman" panose="02020603050405020304" pitchFamily="18" charset="0"/>
                  <a:cs typeface="Times New Roman" panose="02020603050405020304" pitchFamily="18" charset="0"/>
                </a:rPr>
                <a:t>When the price spread’s z-score is too high or too low, we take positions based on the belief it will revert to the mean.</a:t>
              </a:r>
            </a:p>
            <a:p>
              <a:pPr marL="422275" indent="-422275">
                <a:lnSpc>
                  <a:spcPct val="114000"/>
                </a:lnSpc>
                <a:buFont typeface="Arial" panose="020B0604020202020204" pitchFamily="34" charset="0"/>
                <a:buChar char="•"/>
              </a:pPr>
              <a:r>
                <a:rPr lang="zh-CN" altLang="en-US"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CUSUM</a:t>
              </a:r>
              <a:r>
                <a:rPr lang="zh-CN" altLang="en-US"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 </a:t>
              </a:r>
              <a:r>
                <a:rPr lang="en-US"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strategy:</a:t>
              </a:r>
              <a:r>
                <a:rPr lang="zh-CN" altLang="en-US"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 </a:t>
              </a:r>
              <a:r>
                <a:rPr lang="en-GB" altLang="zh-CN" sz="2400" dirty="0">
                  <a:latin typeface="Times New Roman" panose="02020603050405020304" pitchFamily="18" charset="0"/>
                  <a:cs typeface="Times New Roman" panose="02020603050405020304" pitchFamily="18" charset="0"/>
                </a:rPr>
                <a:t>roll 30‑day </a:t>
              </a:r>
              <a:r>
                <a:rPr lang="el-GR" altLang="zh-CN" sz="2400" dirty="0">
                  <a:latin typeface="Times New Roman" panose="02020603050405020304" pitchFamily="18" charset="0"/>
                  <a:cs typeface="Times New Roman" panose="02020603050405020304" pitchFamily="18" charset="0"/>
                </a:rPr>
                <a:t>β, </a:t>
              </a:r>
              <a:r>
                <a:rPr lang="en-GB" altLang="zh-CN" sz="2400" dirty="0">
                  <a:latin typeface="Times New Roman" panose="02020603050405020304" pitchFamily="18" charset="0"/>
                  <a:cs typeface="Times New Roman" panose="02020603050405020304" pitchFamily="18" charset="0"/>
                </a:rPr>
                <a:t>use volatility‑scaled CUSUM with</a:t>
              </a:r>
              <a:r>
                <a:rPr lang="zh-CN" altLang="en-US" sz="2400" dirty="0">
                  <a:latin typeface="Times New Roman" panose="02020603050405020304" pitchFamily="18" charset="0"/>
                  <a:cs typeface="Times New Roman" panose="02020603050405020304" pitchFamily="18" charset="0"/>
                </a:rPr>
                <a:t> </a:t>
              </a:r>
              <a:r>
                <a:rPr lang="en-GB" altLang="zh-CN" sz="2400" dirty="0">
                  <a:latin typeface="Times New Roman" panose="02020603050405020304" pitchFamily="18" charset="0"/>
                  <a:cs typeface="Times New Roman" panose="02020603050405020304" pitchFamily="18" charset="0"/>
                </a:rPr>
                <a:t>signal‑strength‑driven holding periods</a:t>
              </a:r>
              <a:r>
                <a:rPr lang="en-GB"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a:t>
              </a:r>
            </a:p>
            <a:p>
              <a:pPr>
                <a:lnSpc>
                  <a:spcPct val="114000"/>
                </a:lnSpc>
              </a:pPr>
              <a:endParaRPr lang="en-GB"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ct val="114000"/>
                </a:lnSpc>
                <a:buFont typeface="Wingdings" pitchFamily="2" charset="2"/>
                <a:buChar char="q"/>
              </a:pPr>
              <a:r>
                <a:rPr lang="en-US"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Portfolio Build</a:t>
              </a:r>
              <a:br>
                <a:rPr lang="en-US"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br>
              <a:r>
                <a:rPr lang="en-US" altLang="zh-CN" sz="2400" dirty="0">
                  <a:latin typeface="Times New Roman" panose="02020603050405020304" pitchFamily="18" charset="0"/>
                  <a:cs typeface="Times New Roman" panose="02020603050405020304" pitchFamily="18" charset="0"/>
                </a:rPr>
                <a:t>Correlated pairs → equal‑weight clusters </a:t>
              </a:r>
              <a:r>
                <a:rPr lang="en-US"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a:t>
              </a:r>
              <a:r>
                <a:rPr lang="en-US" altLang="zh-CN" sz="2400" dirty="0">
                  <a:latin typeface="Times New Roman" panose="02020603050405020304" pitchFamily="18" charset="0"/>
                  <a:cs typeface="Times New Roman" panose="02020603050405020304" pitchFamily="18" charset="0"/>
                </a:rPr>
                <a:t> merged with another</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strategy using volatility-adjusted weights</a:t>
              </a:r>
              <a:endParaRPr lang="en-US"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endParaRPr>
            </a:p>
            <a:p>
              <a:pPr marL="342900" indent="-342900">
                <a:lnSpc>
                  <a:spcPct val="114000"/>
                </a:lnSpc>
                <a:buFont typeface="Wingdings" pitchFamily="2" charset="2"/>
                <a:buChar char="q"/>
              </a:pPr>
              <a:r>
                <a:rPr lang="en-US" altLang="zh-CN" sz="2400" b="1" dirty="0">
                  <a:solidFill>
                    <a:srgbClr val="4D2B73"/>
                  </a:solidFill>
                  <a:latin typeface="Times New Roman" panose="02020603050405020304" pitchFamily="18" charset="0"/>
                  <a:ea typeface="微软雅黑" panose="020B0503020204020204" pitchFamily="34" charset="-122"/>
                  <a:cs typeface="Times New Roman" panose="02020603050405020304" pitchFamily="18" charset="0"/>
                </a:rPr>
                <a:t>Back‑test 2017‑2025</a:t>
              </a:r>
              <a:br>
                <a:rPr lang="en-US" altLang="zh-CN" sz="2400" dirty="0">
                  <a:latin typeface="Times New Roman" panose="02020603050405020304" pitchFamily="18" charset="0"/>
                  <a:cs typeface="Times New Roman" panose="02020603050405020304" pitchFamily="18" charset="0"/>
                </a:rPr>
              </a:br>
              <a:r>
                <a:rPr lang="en-US" altLang="zh-CN" sz="2400" dirty="0">
                  <a:latin typeface="Times New Roman" panose="02020603050405020304" pitchFamily="18" charset="0"/>
                  <a:cs typeface="Times New Roman" panose="02020603050405020304" pitchFamily="18" charset="0"/>
                </a:rPr>
                <a:t>92.6 % Cumulative Return ‧ Sharpe 2.31 ‧ Max Drawdown 3.1 %.</a:t>
              </a:r>
              <a:br>
                <a:rPr lang="en-US" altLang="zh-CN" sz="2400" dirty="0">
                  <a:latin typeface="Times New Roman" panose="02020603050405020304" pitchFamily="18" charset="0"/>
                  <a:cs typeface="Times New Roman" panose="02020603050405020304" pitchFamily="18" charset="0"/>
                </a:rPr>
              </a:br>
              <a:r>
                <a:rPr lang="en-US" altLang="zh-CN" sz="2400" b="1" dirty="0">
                  <a:latin typeface="Times New Roman" panose="02020603050405020304" pitchFamily="18" charset="0"/>
                  <a:cs typeface="Times New Roman" panose="02020603050405020304" pitchFamily="18" charset="0"/>
                </a:rPr>
                <a:t>Result: equity‑like returns, bond‑like risk.</a:t>
              </a:r>
              <a:endParaRPr lang="en-US" altLang="zh-CN" sz="2400" b="1" dirty="0"/>
            </a:p>
          </p:txBody>
        </p:sp>
      </p:grpSp>
      <p:grpSp>
        <p:nvGrpSpPr>
          <p:cNvPr id="47" name="组合 46">
            <a:extLst>
              <a:ext uri="{FF2B5EF4-FFF2-40B4-BE49-F238E27FC236}">
                <a16:creationId xmlns:a16="http://schemas.microsoft.com/office/drawing/2014/main" id="{3966411F-E6DC-8716-77D3-C8D1BB789AD4}"/>
              </a:ext>
            </a:extLst>
          </p:cNvPr>
          <p:cNvGrpSpPr/>
          <p:nvPr/>
        </p:nvGrpSpPr>
        <p:grpSpPr>
          <a:xfrm>
            <a:off x="285729" y="13159333"/>
            <a:ext cx="10260350" cy="16835001"/>
            <a:chOff x="285730" y="13695310"/>
            <a:chExt cx="10260350" cy="16835001"/>
          </a:xfrm>
        </p:grpSpPr>
        <p:grpSp>
          <p:nvGrpSpPr>
            <p:cNvPr id="8" name="Group 7">
              <a:extLst>
                <a:ext uri="{FF2B5EF4-FFF2-40B4-BE49-F238E27FC236}">
                  <a16:creationId xmlns:a16="http://schemas.microsoft.com/office/drawing/2014/main" id="{1433C6E4-84C2-4C50-A853-416B079C7639}"/>
                </a:ext>
              </a:extLst>
            </p:cNvPr>
            <p:cNvGrpSpPr/>
            <p:nvPr/>
          </p:nvGrpSpPr>
          <p:grpSpPr>
            <a:xfrm>
              <a:off x="285730" y="13695310"/>
              <a:ext cx="10241281" cy="720000"/>
              <a:chOff x="285927" y="13352410"/>
              <a:chExt cx="10135199" cy="720000"/>
            </a:xfrm>
          </p:grpSpPr>
          <p:sp>
            <p:nvSpPr>
              <p:cNvPr id="28" name="矩形 27"/>
              <p:cNvSpPr/>
              <p:nvPr/>
            </p:nvSpPr>
            <p:spPr>
              <a:xfrm>
                <a:off x="285927" y="13352410"/>
                <a:ext cx="10135199" cy="720000"/>
              </a:xfrm>
              <a:prstGeom prst="rect">
                <a:avLst/>
              </a:prstGeom>
              <a:solidFill>
                <a:srgbClr val="7245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15"/>
              <p:cNvSpPr/>
              <p:nvPr/>
            </p:nvSpPr>
            <p:spPr>
              <a:xfrm>
                <a:off x="3096546" y="13413491"/>
                <a:ext cx="4246906" cy="585225"/>
              </a:xfrm>
              <a:prstGeom prst="rect">
                <a:avLst/>
              </a:prstGeom>
            </p:spPr>
            <p:txBody>
              <a:bodyPr wrap="square">
                <a:spAutoFit/>
              </a:bodyPr>
              <a:lstStyle/>
              <a:p>
                <a:pPr algn="ctr">
                  <a:lnSpc>
                    <a:spcPct val="107000"/>
                  </a:lnSpc>
                  <a:spcAft>
                    <a:spcPts val="800"/>
                  </a:spcAft>
                </a:pPr>
                <a:r>
                  <a:rPr lang="zh-CN" altLang="en-US"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方法</a:t>
                </a:r>
                <a:r>
                  <a:rPr lang="en-US" altLang="zh-CN"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 Methodology</a:t>
                </a:r>
              </a:p>
            </p:txBody>
          </p:sp>
        </p:grpSp>
        <p:sp>
          <p:nvSpPr>
            <p:cNvPr id="17" name="文本框 16">
              <a:extLst>
                <a:ext uri="{FF2B5EF4-FFF2-40B4-BE49-F238E27FC236}">
                  <a16:creationId xmlns:a16="http://schemas.microsoft.com/office/drawing/2014/main" id="{7E9E8662-0EDC-21A9-4898-F962D900C28D}"/>
                </a:ext>
              </a:extLst>
            </p:cNvPr>
            <p:cNvSpPr txBox="1"/>
            <p:nvPr/>
          </p:nvSpPr>
          <p:spPr>
            <a:xfrm>
              <a:off x="304799" y="14731819"/>
              <a:ext cx="10241281" cy="15798492"/>
            </a:xfrm>
            <a:prstGeom prst="rect">
              <a:avLst/>
            </a:prstGeom>
            <a:solidFill>
              <a:srgbClr val="FAF3FF"/>
            </a:solidFill>
            <a:ln>
              <a:solidFill>
                <a:srgbClr val="683A99"/>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marL="585788" indent="-585788">
                <a:lnSpc>
                  <a:spcPct val="114000"/>
                </a:lnSpc>
                <a:buFont typeface="+mj-lt"/>
                <a:buAutoNum type="romanUcPeriod"/>
              </a:pPr>
              <a:r>
                <a:rPr lang="en-US" altLang="zh-CN" sz="2400" b="1" i="1" dirty="0">
                  <a:solidFill>
                    <a:srgbClr val="4D2B73"/>
                  </a:solidFill>
                  <a:latin typeface="Times New Roman" panose="02020603050405020304" pitchFamily="18" charset="0"/>
                  <a:cs typeface="Times New Roman" panose="02020603050405020304" pitchFamily="18" charset="0"/>
                </a:rPr>
                <a:t>Pair Selection</a:t>
              </a:r>
            </a:p>
            <a:p>
              <a:pPr marL="585788" indent="-585788">
                <a:lnSpc>
                  <a:spcPct val="114000"/>
                </a:lnSpc>
                <a:buFont typeface="Wingdings" panose="05000000000000000000" pitchFamily="2" charset="2"/>
                <a:buChar char="ü"/>
              </a:pPr>
              <a:r>
                <a:rPr lang="en-US" altLang="zh-CN" sz="2400" b="1" dirty="0">
                  <a:latin typeface="Times New Roman" panose="02020603050405020304" pitchFamily="18" charset="0"/>
                  <a:cs typeface="Times New Roman" panose="02020603050405020304" pitchFamily="18" charset="0"/>
                </a:rPr>
                <a:t>Economic relationship: </a:t>
              </a:r>
              <a:r>
                <a:rPr lang="en-US" altLang="zh-CN" sz="2400" dirty="0">
                  <a:latin typeface="Times New Roman" panose="02020603050405020304" pitchFamily="18" charset="0"/>
                  <a:cs typeface="Times New Roman" panose="02020603050405020304" pitchFamily="18" charset="0"/>
                </a:rPr>
                <a:t>Focused on pairs with clear industrial connections (e.g. J–JM in coke production) as well as consumption substitutes. These links provide fundamental support for long-term price relationships.</a:t>
              </a:r>
            </a:p>
            <a:p>
              <a:pPr marL="536575" indent="-536575">
                <a:lnSpc>
                  <a:spcPct val="114000"/>
                </a:lnSpc>
                <a:buFont typeface="Wingdings" panose="05000000000000000000" pitchFamily="2" charset="2"/>
                <a:buChar char="ü"/>
              </a:pPr>
              <a:r>
                <a:rPr lang="en-US" altLang="zh-CN" sz="2400" b="1" dirty="0">
                  <a:latin typeface="Times New Roman" panose="02020603050405020304" pitchFamily="18" charset="0"/>
                  <a:cs typeface="Times New Roman" panose="02020603050405020304" pitchFamily="18" charset="0"/>
                </a:rPr>
                <a:t>Statistical validation: </a:t>
              </a:r>
              <a:r>
                <a:rPr lang="en-US" altLang="zh-CN" sz="2400" dirty="0">
                  <a:latin typeface="Times New Roman" panose="02020603050405020304" pitchFamily="18" charset="0"/>
                  <a:cs typeface="Times New Roman" panose="02020603050405020304" pitchFamily="18" charset="0"/>
                </a:rPr>
                <a:t>Keep only pairs that pass ADF stationarity and Engle‑Granger cointegration at p &lt; 0.05.</a:t>
              </a:r>
            </a:p>
            <a:p>
              <a:pPr marL="512763" indent="-512763">
                <a:lnSpc>
                  <a:spcPct val="114000"/>
                </a:lnSpc>
                <a:buFont typeface="Wingdings" panose="05000000000000000000" pitchFamily="2" charset="2"/>
                <a:buChar char="ü"/>
              </a:pPr>
              <a:r>
                <a:rPr lang="en-US" altLang="zh-CN" sz="2400" b="1" dirty="0">
                  <a:latin typeface="Times New Roman" panose="02020603050405020304" pitchFamily="18" charset="0"/>
                  <a:cs typeface="Times New Roman" panose="02020603050405020304" pitchFamily="18" charset="0"/>
                </a:rPr>
                <a:t>Correlation check: </a:t>
              </a:r>
              <a:r>
                <a:rPr lang="en-US" altLang="zh-CN" sz="2400" dirty="0">
                  <a:latin typeface="Times New Roman" panose="02020603050405020304" pitchFamily="18" charset="0"/>
                  <a:cs typeface="Times New Roman" panose="02020603050405020304" pitchFamily="18" charset="0"/>
                </a:rPr>
                <a:t>Constructed a correlation matrix of spreads of each pair to ensure that selected pairs are not too highly correlated. </a:t>
              </a:r>
            </a:p>
            <a:p>
              <a:pPr marL="514350" indent="-514350">
                <a:lnSpc>
                  <a:spcPct val="114000"/>
                </a:lnSpc>
                <a:spcBef>
                  <a:spcPts val="600"/>
                </a:spcBef>
                <a:buFont typeface="+mj-lt"/>
                <a:buAutoNum type="romanUcPeriod" startAt="2"/>
              </a:pPr>
              <a:r>
                <a:rPr lang="en-US" altLang="zh-CN" sz="2400" b="1" i="1" dirty="0">
                  <a:solidFill>
                    <a:srgbClr val="4D2B73"/>
                  </a:solidFill>
                  <a:latin typeface="Times New Roman" panose="02020603050405020304" pitchFamily="18" charset="0"/>
                  <a:cs typeface="Times New Roman" panose="02020603050405020304" pitchFamily="18" charset="0"/>
                </a:rPr>
                <a:t>Strategy 1: Z-score</a:t>
              </a:r>
            </a:p>
            <a:p>
              <a:pPr marL="536575" indent="-536575">
                <a:lnSpc>
                  <a:spcPct val="114000"/>
                </a:lnSpc>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Concept:</a:t>
              </a:r>
              <a:r>
                <a:rPr lang="en-US" altLang="zh-CN" sz="2400" dirty="0">
                  <a:latin typeface="Times New Roman" panose="02020603050405020304" pitchFamily="18" charset="0"/>
                  <a:cs typeface="Times New Roman" panose="02020603050405020304" pitchFamily="18" charset="0"/>
                </a:rPr>
                <a:t> Tracks the spread between two cointegrated assets and calculates its Z-score, based on a rolling or extending window of the mean and standard deviation.</a:t>
              </a:r>
            </a:p>
            <a:p>
              <a:pPr marL="512763" indent="-512763">
                <a:lnSpc>
                  <a:spcPct val="114000"/>
                </a:lnSpc>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Trading Rules: </a:t>
              </a:r>
            </a:p>
            <a:p>
              <a:pPr marL="800100" lvl="1" indent="-342900">
                <a:lnSpc>
                  <a:spcPct val="114000"/>
                </a:lnSpc>
                <a:buFont typeface="Wingdings" panose="05000000000000000000" pitchFamily="2" charset="2"/>
                <a:buChar char="n"/>
              </a:pPr>
              <a:r>
                <a:rPr lang="en-US" altLang="zh-CN" sz="2400" b="1" dirty="0">
                  <a:latin typeface="Times New Roman" panose="02020603050405020304" pitchFamily="18" charset="0"/>
                  <a:cs typeface="Times New Roman" panose="02020603050405020304" pitchFamily="18" charset="0"/>
                </a:rPr>
                <a:t>Enter</a:t>
              </a:r>
              <a:r>
                <a:rPr lang="en-US" altLang="zh-CN" sz="2400" dirty="0">
                  <a:latin typeface="Times New Roman" panose="02020603050405020304" pitchFamily="18" charset="0"/>
                  <a:cs typeface="Times New Roman" panose="02020603050405020304" pitchFamily="18" charset="0"/>
                </a:rPr>
                <a:t>: Long when z-score &lt; –n; Short when z-score &gt; +n</a:t>
              </a:r>
            </a:p>
            <a:p>
              <a:pPr marL="800100" lvl="1" indent="-342900">
                <a:lnSpc>
                  <a:spcPct val="114000"/>
                </a:lnSpc>
                <a:buFont typeface="Wingdings" panose="05000000000000000000" pitchFamily="2" charset="2"/>
                <a:buChar char="n"/>
              </a:pPr>
              <a:r>
                <a:rPr lang="en-US" altLang="zh-CN" sz="2400" b="1" dirty="0">
                  <a:latin typeface="Times New Roman" panose="02020603050405020304" pitchFamily="18" charset="0"/>
                  <a:cs typeface="Times New Roman" panose="02020603050405020304" pitchFamily="18" charset="0"/>
                </a:rPr>
                <a:t>Exit</a:t>
              </a:r>
              <a:r>
                <a:rPr lang="en-US" altLang="zh-CN" sz="2400" dirty="0">
                  <a:latin typeface="Times New Roman" panose="02020603050405020304" pitchFamily="18" charset="0"/>
                  <a:cs typeface="Times New Roman" panose="02020603050405020304" pitchFamily="18" charset="0"/>
                </a:rPr>
                <a:t>: Close the position when z-score returns to </a:t>
              </a:r>
              <a:r>
                <a:rPr lang="en-US" altLang="zh-CN" sz="2400" b="1" dirty="0">
                  <a:latin typeface="Times New Roman" panose="02020603050405020304" pitchFamily="18" charset="0"/>
                  <a:cs typeface="Times New Roman" panose="02020603050405020304" pitchFamily="18" charset="0"/>
                </a:rPr>
                <a:t>0</a:t>
              </a:r>
            </a:p>
            <a:p>
              <a:pPr marL="512763" indent="-512763">
                <a:lnSpc>
                  <a:spcPct val="114000"/>
                </a:lnSpc>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Key Assumptions: </a:t>
              </a:r>
              <a:r>
                <a:rPr lang="en-US" altLang="zh-CN" sz="2400" dirty="0">
                  <a:latin typeface="Times New Roman" panose="02020603050405020304" pitchFamily="18" charset="0"/>
                  <a:cs typeface="Times New Roman" panose="02020603050405020304" pitchFamily="18" charset="0"/>
                </a:rPr>
                <a:t>Assumes </a:t>
              </a:r>
              <a:r>
                <a:rPr lang="en-US" altLang="zh-CN" sz="2400" b="0" i="0" dirty="0">
                  <a:solidFill>
                    <a:srgbClr val="000000"/>
                  </a:solidFill>
                  <a:effectLst/>
                  <a:latin typeface="Times New Roman" panose="02020603050405020304" pitchFamily="18" charset="0"/>
                  <a:cs typeface="Times New Roman" panose="02020603050405020304" pitchFamily="18" charset="0"/>
                </a:rPr>
                <a:t>the cointegrating </a:t>
              </a:r>
              <a:r>
                <a:rPr lang="en-US" altLang="zh-CN" sz="2400" b="1" i="0" dirty="0">
                  <a:solidFill>
                    <a:srgbClr val="000000"/>
                  </a:solidFill>
                  <a:effectLst/>
                  <a:latin typeface="Times New Roman" panose="02020603050405020304" pitchFamily="18" charset="0"/>
                  <a:cs typeface="Times New Roman" panose="02020603050405020304" pitchFamily="18" charset="0"/>
                </a:rPr>
                <a:t>relationship stable</a:t>
              </a:r>
              <a:r>
                <a:rPr lang="en-US" altLang="zh-CN" sz="2400" dirty="0">
                  <a:solidFill>
                    <a:srgbClr val="000000"/>
                  </a:solidFill>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and the price spread will consistently</a:t>
              </a:r>
              <a:r>
                <a:rPr lang="en-US" altLang="zh-CN" sz="2400" b="1" dirty="0">
                  <a:latin typeface="Times New Roman" panose="02020603050405020304" pitchFamily="18" charset="0"/>
                  <a:cs typeface="Times New Roman" panose="02020603050405020304" pitchFamily="18" charset="0"/>
                </a:rPr>
                <a:t> revert to its mean</a:t>
              </a:r>
              <a:r>
                <a:rPr lang="en-US" altLang="zh-CN" sz="2400" dirty="0">
                  <a:latin typeface="Times New Roman" panose="02020603050405020304" pitchFamily="18" charset="0"/>
                  <a:cs typeface="Times New Roman" panose="02020603050405020304" pitchFamily="18" charset="0"/>
                </a:rPr>
                <a:t> after short-term deviations, creating repeatable trading opportunities.</a:t>
              </a:r>
            </a:p>
            <a:p>
              <a:pPr marL="463550" indent="-463550">
                <a:lnSpc>
                  <a:spcPct val="114000"/>
                </a:lnSpc>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Advantages</a:t>
              </a:r>
              <a:r>
                <a:rPr lang="en-US" altLang="zh-CN" sz="2400" dirty="0">
                  <a:latin typeface="Times New Roman" panose="02020603050405020304" pitchFamily="18" charset="0"/>
                  <a:cs typeface="Times New Roman" panose="02020603050405020304" pitchFamily="18" charset="0"/>
                </a:rPr>
                <a:t>: Provides a simple strategy that is easy to implement and </a:t>
              </a:r>
              <a:r>
                <a:rPr lang="en-US" altLang="zh-CN" sz="2400" dirty="0" err="1">
                  <a:latin typeface="Times New Roman" panose="02020603050405020304" pitchFamily="18" charset="0"/>
                  <a:cs typeface="Times New Roman" panose="02020603050405020304" pitchFamily="18" charset="0"/>
                </a:rPr>
                <a:t>backtest</a:t>
              </a:r>
              <a:r>
                <a:rPr lang="en-US" altLang="zh-CN" sz="2400" dirty="0">
                  <a:latin typeface="Times New Roman" panose="02020603050405020304" pitchFamily="18" charset="0"/>
                  <a:cs typeface="Times New Roman" panose="02020603050405020304" pitchFamily="18" charset="0"/>
                </a:rPr>
                <a:t>, with predictable profit opportunities from the spread returning to its historical average.</a:t>
              </a:r>
            </a:p>
            <a:p>
              <a:pPr marL="514350" indent="-514350">
                <a:lnSpc>
                  <a:spcPct val="114000"/>
                </a:lnSpc>
                <a:spcBef>
                  <a:spcPts val="600"/>
                </a:spcBef>
                <a:buFont typeface="+mj-lt"/>
                <a:buAutoNum type="romanUcPeriod" startAt="3"/>
              </a:pPr>
              <a:r>
                <a:rPr lang="en-US" altLang="zh-CN" sz="2400" b="1" i="1" dirty="0">
                  <a:solidFill>
                    <a:srgbClr val="4D2B73"/>
                  </a:solidFill>
                  <a:latin typeface="Times New Roman" panose="02020603050405020304" pitchFamily="18" charset="0"/>
                  <a:cs typeface="Times New Roman" panose="02020603050405020304" pitchFamily="18" charset="0"/>
                </a:rPr>
                <a:t>Strategy 2</a:t>
              </a:r>
              <a:r>
                <a:rPr lang="zh-CN" altLang="en-US" sz="2400" b="1" i="1" dirty="0">
                  <a:solidFill>
                    <a:srgbClr val="4D2B73"/>
                  </a:solidFill>
                  <a:latin typeface="Times New Roman" panose="02020603050405020304" pitchFamily="18" charset="0"/>
                  <a:cs typeface="Times New Roman" panose="02020603050405020304" pitchFamily="18" charset="0"/>
                </a:rPr>
                <a:t>：</a:t>
              </a:r>
              <a:r>
                <a:rPr lang="en-GB" altLang="zh-CN" sz="2400" b="1" i="1" dirty="0">
                  <a:solidFill>
                    <a:srgbClr val="4D2B73"/>
                  </a:solidFill>
                  <a:latin typeface="Times New Roman" panose="02020603050405020304" pitchFamily="18" charset="0"/>
                  <a:cs typeface="Times New Roman" panose="02020603050405020304" pitchFamily="18" charset="0"/>
                </a:rPr>
                <a:t>Dynamic </a:t>
              </a:r>
              <a:r>
                <a:rPr lang="el-GR" altLang="zh-CN" sz="2400" b="1" i="1" dirty="0">
                  <a:solidFill>
                    <a:srgbClr val="4D2B73"/>
                  </a:solidFill>
                  <a:latin typeface="Times New Roman" panose="02020603050405020304" pitchFamily="18" charset="0"/>
                  <a:cs typeface="Times New Roman" panose="02020603050405020304" pitchFamily="18" charset="0"/>
                </a:rPr>
                <a:t>β‑</a:t>
              </a:r>
              <a:r>
                <a:rPr lang="en-GB" altLang="zh-CN" sz="2400" b="1" i="1" dirty="0">
                  <a:solidFill>
                    <a:srgbClr val="4D2B73"/>
                  </a:solidFill>
                  <a:latin typeface="Times New Roman" panose="02020603050405020304" pitchFamily="18" charset="0"/>
                  <a:cs typeface="Times New Roman" panose="02020603050405020304" pitchFamily="18" charset="0"/>
                </a:rPr>
                <a:t>Hedged CUSUM</a:t>
              </a:r>
            </a:p>
            <a:p>
              <a:pPr marL="463550" indent="-463550">
                <a:lnSpc>
                  <a:spcPct val="114000"/>
                </a:lnSpc>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Concept:</a:t>
              </a:r>
              <a:r>
                <a:rPr lang="en-US" altLang="zh-CN" sz="2400" dirty="0">
                  <a:latin typeface="Times New Roman" panose="02020603050405020304" pitchFamily="18" charset="0"/>
                  <a:cs typeface="Times New Roman" panose="02020603050405020304" pitchFamily="18" charset="0"/>
                </a:rPr>
                <a:t> Hedge the spread with a 30‑day rolling </a:t>
              </a:r>
              <a:r>
                <a:rPr lang="el-GR" altLang="zh-CN" sz="2400" dirty="0">
                  <a:latin typeface="Times New Roman" panose="02020603050405020304" pitchFamily="18" charset="0"/>
                  <a:cs typeface="Times New Roman" panose="02020603050405020304" pitchFamily="18" charset="0"/>
                </a:rPr>
                <a:t>β, </a:t>
              </a:r>
              <a:r>
                <a:rPr lang="en-US" altLang="zh-CN" sz="2400" dirty="0">
                  <a:latin typeface="Times New Roman" panose="02020603050405020304" pitchFamily="18" charset="0"/>
                  <a:cs typeface="Times New Roman" panose="02020603050405020304" pitchFamily="18" charset="0"/>
                </a:rPr>
                <a:t>then apply volatility‑scaled CUSUM.</a:t>
              </a:r>
              <a:r>
                <a:rPr lang="zh-CN" altLang="en-US" sz="2400" dirty="0">
                  <a:latin typeface="Times New Roman" panose="02020603050405020304" pitchFamily="18" charset="0"/>
                  <a:cs typeface="Times New Roman" panose="02020603050405020304" pitchFamily="18" charset="0"/>
                </a:rPr>
                <a:t> </a:t>
              </a:r>
              <a:r>
                <a:rPr lang="en-US" altLang="zh-CN" sz="2400" dirty="0">
                  <a:latin typeface="Times New Roman" panose="02020603050405020304" pitchFamily="18" charset="0"/>
                  <a:cs typeface="Times New Roman" panose="02020603050405020304" pitchFamily="18" charset="0"/>
                </a:rPr>
                <a:t>CUSUM (</a:t>
              </a:r>
              <a:r>
                <a:rPr lang="en-US" altLang="zh-CN" sz="2400" dirty="0" err="1">
                  <a:latin typeface="Times New Roman" panose="02020603050405020304" pitchFamily="18" charset="0"/>
                  <a:cs typeface="Times New Roman" panose="02020603050405020304" pitchFamily="18" charset="0"/>
                </a:rPr>
                <a:t>CUmulative</a:t>
              </a:r>
              <a:r>
                <a:rPr lang="en-US" altLang="zh-CN" sz="2400" dirty="0">
                  <a:latin typeface="Times New Roman" panose="02020603050405020304" pitchFamily="18" charset="0"/>
                  <a:cs typeface="Times New Roman" panose="02020603050405020304" pitchFamily="18" charset="0"/>
                </a:rPr>
                <a:t> SUM control chart) is a change‑detection filter that keeps adding small deviations until they reveal a persistent shift.</a:t>
              </a:r>
            </a:p>
            <a:p>
              <a:pPr marL="463550" indent="-463550">
                <a:lnSpc>
                  <a:spcPct val="114000"/>
                </a:lnSpc>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Trading Rules: </a:t>
              </a:r>
            </a:p>
            <a:p>
              <a:pPr marL="800100" lvl="1" indent="-342900">
                <a:lnSpc>
                  <a:spcPct val="114000"/>
                </a:lnSpc>
                <a:buFont typeface="Wingdings" panose="05000000000000000000" pitchFamily="2" charset="2"/>
                <a:buChar char="n"/>
              </a:pPr>
              <a:r>
                <a:rPr lang="en-US" altLang="zh-CN" sz="2400" b="1" dirty="0">
                  <a:latin typeface="Times New Roman" panose="02020603050405020304" pitchFamily="18" charset="0"/>
                  <a:cs typeface="Times New Roman" panose="02020603050405020304" pitchFamily="18" charset="0"/>
                </a:rPr>
                <a:t>Enter</a:t>
              </a:r>
              <a:r>
                <a:rPr lang="en-US" altLang="zh-CN" sz="2400" dirty="0">
                  <a:latin typeface="Times New Roman" panose="02020603050405020304" pitchFamily="18" charset="0"/>
                  <a:cs typeface="Times New Roman" panose="02020603050405020304" pitchFamily="18" charset="0"/>
                </a:rPr>
                <a:t>: Short the spread when the positive CUSUM crosses its dynamic threshold; go Long when the negative CUSUM does the same.</a:t>
              </a:r>
            </a:p>
            <a:p>
              <a:pPr marL="800100" lvl="1" indent="-342900">
                <a:lnSpc>
                  <a:spcPct val="114000"/>
                </a:lnSpc>
                <a:buFont typeface="Wingdings" panose="05000000000000000000" pitchFamily="2" charset="2"/>
                <a:buChar char="n"/>
              </a:pPr>
              <a:r>
                <a:rPr lang="en-US" altLang="zh-CN" sz="2400" b="1" dirty="0">
                  <a:latin typeface="Times New Roman" panose="02020603050405020304" pitchFamily="18" charset="0"/>
                  <a:cs typeface="Times New Roman" panose="02020603050405020304" pitchFamily="18" charset="0"/>
                </a:rPr>
                <a:t>Exit</a:t>
              </a:r>
              <a:r>
                <a:rPr lang="en-US" altLang="zh-CN" sz="2400" dirty="0">
                  <a:latin typeface="Times New Roman" panose="02020603050405020304" pitchFamily="18" charset="0"/>
                  <a:cs typeface="Times New Roman" panose="02020603050405020304" pitchFamily="18" charset="0"/>
                </a:rPr>
                <a:t>: Stay in the trade for a base number of days, extended in proportion to the signal’s strength, then close both legs.</a:t>
              </a:r>
            </a:p>
            <a:p>
              <a:pPr marL="512763" indent="-512763">
                <a:lnSpc>
                  <a:spcPct val="114000"/>
                </a:lnSpc>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Key Assumptions: </a:t>
              </a:r>
              <a:r>
                <a:rPr lang="en-US" altLang="zh-CN" sz="2400" dirty="0">
                  <a:latin typeface="Times New Roman" panose="02020603050405020304" pitchFamily="18" charset="0"/>
                  <a:cs typeface="Times New Roman" panose="02020603050405020304" pitchFamily="18" charset="0"/>
                </a:rPr>
                <a:t>The </a:t>
              </a:r>
              <a:r>
                <a:rPr lang="el-GR" altLang="zh-CN" sz="2400" dirty="0">
                  <a:latin typeface="Times New Roman" panose="02020603050405020304" pitchFamily="18" charset="0"/>
                  <a:cs typeface="Times New Roman" panose="02020603050405020304" pitchFamily="18" charset="0"/>
                </a:rPr>
                <a:t>β‑</a:t>
              </a:r>
              <a:r>
                <a:rPr lang="en-US" altLang="zh-CN" sz="2400" dirty="0">
                  <a:latin typeface="Times New Roman" panose="02020603050405020304" pitchFamily="18" charset="0"/>
                  <a:cs typeface="Times New Roman" panose="02020603050405020304" pitchFamily="18" charset="0"/>
                </a:rPr>
                <a:t>hedged spread is </a:t>
              </a:r>
              <a:r>
                <a:rPr lang="en-US" altLang="zh-CN" sz="2400" b="1" dirty="0">
                  <a:latin typeface="Times New Roman" panose="02020603050405020304" pitchFamily="18" charset="0"/>
                  <a:cs typeface="Times New Roman" panose="02020603050405020304" pitchFamily="18" charset="0"/>
                </a:rPr>
                <a:t>weakly stationary</a:t>
              </a:r>
              <a:r>
                <a:rPr lang="en-US" altLang="zh-CN" sz="2400" dirty="0">
                  <a:latin typeface="Times New Roman" panose="02020603050405020304" pitchFamily="18" charset="0"/>
                  <a:cs typeface="Times New Roman" panose="02020603050405020304" pitchFamily="18" charset="0"/>
                </a:rPr>
                <a:t>; large CUSUM excursions will revert once excess pressure is released.</a:t>
              </a:r>
            </a:p>
            <a:p>
              <a:pPr marL="463550" indent="-463550">
                <a:lnSpc>
                  <a:spcPct val="114000"/>
                </a:lnSpc>
                <a:buFont typeface="Arial" panose="020B0604020202020204" pitchFamily="34" charset="0"/>
                <a:buChar char="•"/>
              </a:pPr>
              <a:r>
                <a:rPr lang="en-US" altLang="zh-CN" sz="2400" b="1" dirty="0">
                  <a:latin typeface="Times New Roman" panose="02020603050405020304" pitchFamily="18" charset="0"/>
                  <a:cs typeface="Times New Roman" panose="02020603050405020304" pitchFamily="18" charset="0"/>
                </a:rPr>
                <a:t>Advantages: </a:t>
              </a:r>
              <a:r>
                <a:rPr lang="en-GB" sz="2400" dirty="0">
                  <a:latin typeface="Times New Roman" panose="02020603050405020304" pitchFamily="18" charset="0"/>
                  <a:cs typeface="Times New Roman" panose="02020603050405020304" pitchFamily="18" charset="0"/>
                </a:rPr>
                <a:t>Thresholds automatically widen in choppy markets and narrow in calm ones, filtering out random noise and matching holding time to signal size—cutting whipsaws and turnover..</a:t>
              </a:r>
              <a:endParaRPr lang="en-US" altLang="zh-CN" sz="2400" dirty="0">
                <a:latin typeface="Times New Roman" panose="02020603050405020304" pitchFamily="18" charset="0"/>
                <a:cs typeface="Times New Roman" panose="02020603050405020304" pitchFamily="18" charset="0"/>
              </a:endParaRPr>
            </a:p>
          </p:txBody>
        </p:sp>
      </p:grpSp>
      <p:grpSp>
        <p:nvGrpSpPr>
          <p:cNvPr id="46" name="组合 45">
            <a:extLst>
              <a:ext uri="{FF2B5EF4-FFF2-40B4-BE49-F238E27FC236}">
                <a16:creationId xmlns:a16="http://schemas.microsoft.com/office/drawing/2014/main" id="{26CF7240-C10A-16F6-2991-6E805822AB68}"/>
              </a:ext>
            </a:extLst>
          </p:cNvPr>
          <p:cNvGrpSpPr/>
          <p:nvPr/>
        </p:nvGrpSpPr>
        <p:grpSpPr>
          <a:xfrm>
            <a:off x="10856617" y="11552552"/>
            <a:ext cx="10241278" cy="14526385"/>
            <a:chOff x="10835449" y="12049897"/>
            <a:chExt cx="10241279" cy="8829713"/>
          </a:xfrm>
        </p:grpSpPr>
        <p:grpSp>
          <p:nvGrpSpPr>
            <p:cNvPr id="34" name="Group 33">
              <a:extLst>
                <a:ext uri="{FF2B5EF4-FFF2-40B4-BE49-F238E27FC236}">
                  <a16:creationId xmlns:a16="http://schemas.microsoft.com/office/drawing/2014/main" id="{78B0F2B5-9C85-4968-9B77-F8A38A507BE0}"/>
                </a:ext>
              </a:extLst>
            </p:cNvPr>
            <p:cNvGrpSpPr/>
            <p:nvPr/>
          </p:nvGrpSpPr>
          <p:grpSpPr>
            <a:xfrm>
              <a:off x="10835449" y="12049897"/>
              <a:ext cx="10241279" cy="457441"/>
              <a:chOff x="10938841" y="4283826"/>
              <a:chExt cx="10135199" cy="457441"/>
            </a:xfrm>
          </p:grpSpPr>
          <p:sp>
            <p:nvSpPr>
              <p:cNvPr id="35" name="矩形 25">
                <a:extLst>
                  <a:ext uri="{FF2B5EF4-FFF2-40B4-BE49-F238E27FC236}">
                    <a16:creationId xmlns:a16="http://schemas.microsoft.com/office/drawing/2014/main" id="{6EFE0EF6-E4D7-4D39-8491-6C4D5064E54F}"/>
                  </a:ext>
                </a:extLst>
              </p:cNvPr>
              <p:cNvSpPr/>
              <p:nvPr/>
            </p:nvSpPr>
            <p:spPr>
              <a:xfrm>
                <a:off x="10938841" y="4283826"/>
                <a:ext cx="10135199" cy="437644"/>
              </a:xfrm>
              <a:prstGeom prst="rect">
                <a:avLst/>
              </a:prstGeom>
              <a:solidFill>
                <a:srgbClr val="7245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6" name="矩形 20">
                <a:extLst>
                  <a:ext uri="{FF2B5EF4-FFF2-40B4-BE49-F238E27FC236}">
                    <a16:creationId xmlns:a16="http://schemas.microsoft.com/office/drawing/2014/main" id="{47E78DB8-11FA-4166-835D-0D43D1A7AC44}"/>
                  </a:ext>
                </a:extLst>
              </p:cNvPr>
              <p:cNvSpPr/>
              <p:nvPr/>
            </p:nvSpPr>
            <p:spPr>
              <a:xfrm>
                <a:off x="13596581" y="4320436"/>
                <a:ext cx="6101222" cy="420831"/>
              </a:xfrm>
              <a:prstGeom prst="rect">
                <a:avLst/>
              </a:prstGeom>
            </p:spPr>
            <p:txBody>
              <a:bodyPr wrap="square">
                <a:spAutoFit/>
              </a:bodyPr>
              <a:lstStyle/>
              <a:p>
                <a:pPr>
                  <a:lnSpc>
                    <a:spcPct val="107000"/>
                  </a:lnSpc>
                  <a:spcAft>
                    <a:spcPts val="800"/>
                  </a:spcAft>
                </a:pPr>
                <a:r>
                  <a:rPr lang="en-US" altLang="zh-CN" sz="36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结果 </a:t>
                </a:r>
                <a:r>
                  <a:rPr lang="en-US" altLang="zh-CN" sz="32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Results</a:t>
                </a:r>
                <a:endParaRPr lang="en-US" altLang="zh-CN" sz="3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45" name="文本框 44">
              <a:extLst>
                <a:ext uri="{FF2B5EF4-FFF2-40B4-BE49-F238E27FC236}">
                  <a16:creationId xmlns:a16="http://schemas.microsoft.com/office/drawing/2014/main" id="{ECA7F6D5-D2B8-12AD-CCD4-CFD33097F684}"/>
                </a:ext>
              </a:extLst>
            </p:cNvPr>
            <p:cNvSpPr txBox="1"/>
            <p:nvPr/>
          </p:nvSpPr>
          <p:spPr>
            <a:xfrm>
              <a:off x="10835449" y="12623044"/>
              <a:ext cx="10241279" cy="8256566"/>
            </a:xfrm>
            <a:prstGeom prst="rect">
              <a:avLst/>
            </a:prstGeom>
            <a:solidFill>
              <a:srgbClr val="FAF3FF"/>
            </a:solidFill>
            <a:ln>
              <a:solidFill>
                <a:srgbClr val="683A99"/>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algn="just">
                <a:lnSpc>
                  <a:spcPct val="114000"/>
                </a:lnSpc>
              </a:pPr>
              <a:r>
                <a:rPr lang="en-US" altLang="zh-CN" sz="2400" b="1" i="1" dirty="0">
                  <a:solidFill>
                    <a:srgbClr val="4D2B73"/>
                  </a:solidFill>
                  <a:latin typeface="Times New Roman" panose="02020603050405020304" pitchFamily="18" charset="0"/>
                  <a:cs typeface="Times New Roman" panose="02020603050405020304" pitchFamily="18" charset="0"/>
                </a:rPr>
                <a:t>Strategy 1: Z-score</a:t>
              </a:r>
            </a:p>
            <a:p>
              <a:pPr marL="342900" indent="-342900">
                <a:lnSpc>
                  <a:spcPct val="114000"/>
                </a:lnSpc>
                <a:buFont typeface="Arial" panose="020B0604020202020204" pitchFamily="34" charset="0"/>
                <a:buChar char="•"/>
              </a:pPr>
              <a:r>
                <a:rPr lang="en-US" altLang="zh-CN" sz="2400" b="1" dirty="0">
                  <a:solidFill>
                    <a:schemeClr val="tx1"/>
                  </a:solidFill>
                  <a:latin typeface="Times New Roman" panose="02020603050405020304" pitchFamily="18" charset="0"/>
                  <a:cs typeface="Times New Roman" panose="02020603050405020304" pitchFamily="18" charset="0"/>
                </a:rPr>
                <a:t>Parameter Tuning</a:t>
              </a:r>
            </a:p>
            <a:p>
              <a:pPr lvl="1">
                <a:lnSpc>
                  <a:spcPct val="114000"/>
                </a:lnSpc>
              </a:pPr>
              <a:r>
                <a:rPr lang="en-US" altLang="zh-CN" sz="2400" dirty="0">
                  <a:latin typeface="Times New Roman" panose="02020603050405020304" pitchFamily="18" charset="0"/>
                  <a:ea typeface="微软雅黑" panose="020B0503020204020204" pitchFamily="34" charset="-122"/>
                  <a:cs typeface="Times New Roman" panose="02020603050405020304" pitchFamily="18" charset="0"/>
                </a:rPr>
                <a:t>Back‑tests found that using a 252‑day hedge‑ratio window with a Z‑score trigger of 2.25 gave the strongest risk‑adjusted returns.</a:t>
              </a:r>
              <a:r>
                <a:rPr lang="en-US" altLang="zh-CN" sz="2400" b="1" dirty="0">
                  <a:solidFill>
                    <a:schemeClr val="tx1"/>
                  </a:solidFill>
                  <a:latin typeface="Times New Roman" panose="02020603050405020304" pitchFamily="18" charset="0"/>
                  <a:cs typeface="Times New Roman" panose="02020603050405020304" pitchFamily="18" charset="0"/>
                </a:rPr>
                <a:t> </a:t>
              </a:r>
            </a:p>
            <a:p>
              <a:pPr marL="342900" indent="-342900">
                <a:lnSpc>
                  <a:spcPct val="114000"/>
                </a:lnSpc>
                <a:buFont typeface="Arial" panose="020B0604020202020204" pitchFamily="34" charset="0"/>
                <a:buChar char="•"/>
              </a:pPr>
              <a:r>
                <a:rPr lang="en-US" altLang="zh-CN" sz="2400" b="1" dirty="0">
                  <a:solidFill>
                    <a:schemeClr val="tx1"/>
                  </a:solidFill>
                  <a:latin typeface="Times New Roman" panose="02020603050405020304" pitchFamily="18" charset="0"/>
                  <a:cs typeface="Times New Roman" panose="02020603050405020304" pitchFamily="18" charset="0"/>
                </a:rPr>
                <a:t>Return Correlation</a:t>
              </a:r>
            </a:p>
            <a:p>
              <a:pPr lvl="1">
                <a:lnSpc>
                  <a:spcPct val="114000"/>
                </a:lnSpc>
              </a:pPr>
              <a:r>
                <a:rPr lang="en-US" altLang="zh-CN" sz="2400" dirty="0">
                  <a:latin typeface="Times New Roman" panose="02020603050405020304" pitchFamily="18" charset="0"/>
                  <a:cs typeface="Times New Roman" panose="02020603050405020304" pitchFamily="18" charset="0"/>
                </a:rPr>
                <a:t>Correlation matrix of strategy returns shows most pairs are weakly correlated, confirming effective diversification.</a:t>
              </a:r>
            </a:p>
            <a:p>
              <a:pPr marL="342900" indent="-342900">
                <a:lnSpc>
                  <a:spcPct val="114000"/>
                </a:lnSpc>
                <a:buFont typeface="Arial" panose="020B0604020202020204" pitchFamily="34" charset="0"/>
                <a:buChar char="•"/>
              </a:pPr>
              <a:r>
                <a:rPr lang="en-US" altLang="zh-CN" sz="2400" b="1" dirty="0">
                  <a:solidFill>
                    <a:schemeClr val="tx1"/>
                  </a:solidFill>
                  <a:latin typeface="Times New Roman" panose="02020603050405020304" pitchFamily="18" charset="0"/>
                  <a:cs typeface="Times New Roman" panose="02020603050405020304" pitchFamily="18" charset="0"/>
                </a:rPr>
                <a:t>Portfolio Performance</a:t>
              </a:r>
            </a:p>
            <a:p>
              <a:pPr marL="104775" algn="just">
                <a:lnSpc>
                  <a:spcPct val="114000"/>
                </a:lnSpc>
              </a:pPr>
              <a:r>
                <a:rPr lang="en-US" altLang="zh-CN" sz="2400" dirty="0">
                  <a:solidFill>
                    <a:schemeClr val="tx1"/>
                  </a:solidFill>
                  <a:latin typeface="Times New Roman" panose="02020603050405020304" pitchFamily="18" charset="0"/>
                  <a:cs typeface="Times New Roman" panose="02020603050405020304" pitchFamily="18" charset="0"/>
                </a:rPr>
                <a:t>	2017–2025 back‑test delivered 31.6 % total return (3.6 % p.a.) with 3.3 % 	volatility, Sharpe 1.09 and max drawdown below 5 %.</a:t>
              </a:r>
            </a:p>
            <a:p>
              <a:pPr algn="just">
                <a:lnSpc>
                  <a:spcPct val="114000"/>
                </a:lnSpc>
              </a:pPr>
              <a:r>
                <a:rPr lang="en-US" altLang="zh-CN" sz="2400" b="1" i="1" dirty="0">
                  <a:solidFill>
                    <a:srgbClr val="4D2B73"/>
                  </a:solidFill>
                  <a:latin typeface="Times New Roman" panose="02020603050405020304" pitchFamily="18" charset="0"/>
                  <a:cs typeface="Times New Roman" panose="02020603050405020304" pitchFamily="18" charset="0"/>
                </a:rPr>
                <a:t>Strategy 2:</a:t>
              </a:r>
              <a:r>
                <a:rPr lang="zh-CN" altLang="en-US" sz="2400" b="1" i="1" dirty="0">
                  <a:solidFill>
                    <a:srgbClr val="4D2B73"/>
                  </a:solidFill>
                  <a:latin typeface="Times New Roman" panose="02020603050405020304" pitchFamily="18" charset="0"/>
                  <a:cs typeface="Times New Roman" panose="02020603050405020304" pitchFamily="18" charset="0"/>
                </a:rPr>
                <a:t> </a:t>
              </a:r>
              <a:r>
                <a:rPr lang="en-GB" altLang="zh-CN" sz="2400" b="1" i="1" dirty="0">
                  <a:solidFill>
                    <a:srgbClr val="4D2B73"/>
                  </a:solidFill>
                  <a:latin typeface="Times New Roman" panose="02020603050405020304" pitchFamily="18" charset="0"/>
                  <a:cs typeface="Times New Roman" panose="02020603050405020304" pitchFamily="18" charset="0"/>
                </a:rPr>
                <a:t>  Dynamic </a:t>
              </a:r>
              <a:r>
                <a:rPr lang="el-GR" altLang="zh-CN" sz="2400" b="1" i="1" dirty="0">
                  <a:solidFill>
                    <a:srgbClr val="4D2B73"/>
                  </a:solidFill>
                  <a:latin typeface="Times New Roman" panose="02020603050405020304" pitchFamily="18" charset="0"/>
                  <a:cs typeface="Times New Roman" panose="02020603050405020304" pitchFamily="18" charset="0"/>
                </a:rPr>
                <a:t>β‑</a:t>
              </a:r>
              <a:r>
                <a:rPr lang="en-GB" altLang="zh-CN" sz="2400" b="1" i="1" dirty="0">
                  <a:solidFill>
                    <a:srgbClr val="4D2B73"/>
                  </a:solidFill>
                  <a:latin typeface="Times New Roman" panose="02020603050405020304" pitchFamily="18" charset="0"/>
                  <a:cs typeface="Times New Roman" panose="02020603050405020304" pitchFamily="18" charset="0"/>
                </a:rPr>
                <a:t>Hedged CUSUM</a:t>
              </a:r>
              <a:endParaRPr lang="en-US" altLang="zh-CN" sz="2400" b="1" i="1" dirty="0">
                <a:solidFill>
                  <a:srgbClr val="4D2B73"/>
                </a:solidFill>
                <a:latin typeface="Times New Roman" panose="02020603050405020304" pitchFamily="18" charset="0"/>
                <a:cs typeface="Times New Roman" panose="02020603050405020304" pitchFamily="18" charset="0"/>
              </a:endParaRPr>
            </a:p>
            <a:p>
              <a:pPr marL="401638" indent="-401638">
                <a:lnSpc>
                  <a:spcPct val="114000"/>
                </a:lnSpc>
                <a:buFont typeface="Arial" panose="020B0604020202020204" pitchFamily="34" charset="0"/>
                <a:buChar char="•"/>
              </a:pPr>
              <a:r>
                <a:rPr lang="en-GB" sz="2400" b="1" dirty="0">
                  <a:solidFill>
                    <a:schemeClr val="tx1"/>
                  </a:solidFill>
                  <a:latin typeface="Times New Roman" panose="02020603050405020304" pitchFamily="18" charset="0"/>
                  <a:cs typeface="Times New Roman" panose="02020603050405020304" pitchFamily="18" charset="0"/>
                </a:rPr>
                <a:t>Threshold Calibration</a:t>
              </a:r>
              <a:br>
                <a:rPr lang="en-GB" sz="2400" b="1" dirty="0">
                  <a:solidFill>
                    <a:schemeClr val="tx1"/>
                  </a:solidFill>
                  <a:latin typeface="Times New Roman" panose="02020603050405020304" pitchFamily="18" charset="0"/>
                  <a:cs typeface="Times New Roman" panose="02020603050405020304" pitchFamily="18" charset="0"/>
                </a:rPr>
              </a:br>
              <a:r>
                <a:rPr lang="en-GB" sz="2400" dirty="0">
                  <a:solidFill>
                    <a:schemeClr val="tx1"/>
                  </a:solidFill>
                  <a:latin typeface="Times New Roman" panose="02020603050405020304" pitchFamily="18" charset="0"/>
                  <a:cs typeface="Times New Roman" panose="02020603050405020304" pitchFamily="18" charset="0"/>
                </a:rPr>
                <a:t>CUSUM limits are tied to recent volatility, so the filter reacts only to meaningful spread moves while ignoring normal market noise.</a:t>
              </a:r>
              <a:r>
                <a:rPr lang="en-GB" sz="2400" b="1" dirty="0">
                  <a:solidFill>
                    <a:schemeClr val="tx1"/>
                  </a:solidFill>
                  <a:latin typeface="Times New Roman" panose="02020603050405020304" pitchFamily="18" charset="0"/>
                  <a:cs typeface="Times New Roman" panose="02020603050405020304" pitchFamily="18" charset="0"/>
                </a:rPr>
                <a:t> </a:t>
              </a:r>
            </a:p>
            <a:p>
              <a:pPr marL="401638" indent="-401638">
                <a:lnSpc>
                  <a:spcPct val="114000"/>
                </a:lnSpc>
                <a:buFont typeface="Arial" panose="020B0604020202020204" pitchFamily="34" charset="0"/>
                <a:buChar char="•"/>
              </a:pPr>
              <a:r>
                <a:rPr lang="en-GB" sz="2400" b="1" dirty="0">
                  <a:solidFill>
                    <a:schemeClr val="tx1"/>
                  </a:solidFill>
                  <a:latin typeface="Times New Roman" panose="02020603050405020304" pitchFamily="18" charset="0"/>
                  <a:cs typeface="Times New Roman" panose="02020603050405020304" pitchFamily="18" charset="0"/>
                </a:rPr>
                <a:t>Adaptive Holding</a:t>
              </a:r>
            </a:p>
            <a:p>
              <a:pPr marL="401638" indent="-401638">
                <a:lnSpc>
                  <a:spcPct val="114000"/>
                </a:lnSpc>
              </a:pPr>
              <a:r>
                <a:rPr lang="en-GB" sz="2400" dirty="0">
                  <a:solidFill>
                    <a:schemeClr val="tx1"/>
                  </a:solidFill>
                  <a:latin typeface="Times New Roman" panose="02020603050405020304" pitchFamily="18" charset="0"/>
                  <a:cs typeface="Times New Roman" panose="02020603050405020304" pitchFamily="18" charset="0"/>
                </a:rPr>
                <a:t>	Signal‑strength‑driven holding periods (base = 5 days, factor = 5) cut turnover while letting big moves run; the win rate stabilised near 50 %.</a:t>
              </a:r>
            </a:p>
            <a:p>
              <a:pPr marL="401638" indent="-401638">
                <a:lnSpc>
                  <a:spcPct val="114000"/>
                </a:lnSpc>
                <a:buFont typeface="Arial" panose="020B0604020202020204" pitchFamily="34" charset="0"/>
                <a:buChar char="•"/>
              </a:pPr>
              <a:r>
                <a:rPr lang="en-GB" sz="2400" b="1" dirty="0">
                  <a:solidFill>
                    <a:schemeClr val="tx1"/>
                  </a:solidFill>
                  <a:latin typeface="Times New Roman" panose="02020603050405020304" pitchFamily="18" charset="0"/>
                  <a:cs typeface="Times New Roman" panose="02020603050405020304" pitchFamily="18" charset="0"/>
                </a:rPr>
                <a:t>Portfolio Performance</a:t>
              </a:r>
              <a:br>
                <a:rPr lang="en-GB" sz="2400" b="1" dirty="0">
                  <a:solidFill>
                    <a:schemeClr val="tx1"/>
                  </a:solidFill>
                  <a:latin typeface="Times New Roman" panose="02020603050405020304" pitchFamily="18" charset="0"/>
                  <a:cs typeface="Times New Roman" panose="02020603050405020304" pitchFamily="18" charset="0"/>
                </a:rPr>
              </a:br>
              <a:r>
                <a:rPr lang="en-GB" sz="2400" dirty="0">
                  <a:solidFill>
                    <a:schemeClr val="tx1"/>
                  </a:solidFill>
                  <a:latin typeface="Times New Roman" panose="02020603050405020304" pitchFamily="18" charset="0"/>
                  <a:cs typeface="Times New Roman" panose="02020603050405020304" pitchFamily="18" charset="0"/>
                </a:rPr>
                <a:t>2017‑2025 back‑test returned 6.9 % in total (0.9 % p.a.) with just 1.0 % volatility, Sharpe 0.89, max drawdown 1.24 %, and a Calmar of 0.72.</a:t>
              </a:r>
            </a:p>
            <a:p>
              <a:pPr algn="just">
                <a:lnSpc>
                  <a:spcPct val="114000"/>
                </a:lnSpc>
              </a:pPr>
              <a:r>
                <a:rPr lang="en-US" altLang="zh-CN" sz="2400" b="1" i="1" dirty="0">
                  <a:solidFill>
                    <a:srgbClr val="4D2B73"/>
                  </a:solidFill>
                  <a:latin typeface="Times New Roman" panose="02020603050405020304" pitchFamily="18" charset="0"/>
                  <a:cs typeface="Times New Roman" panose="02020603050405020304" pitchFamily="18" charset="0"/>
                </a:rPr>
                <a:t>Strategy Combination</a:t>
              </a:r>
            </a:p>
            <a:p>
              <a:pPr marL="400050">
                <a:lnSpc>
                  <a:spcPct val="114000"/>
                </a:lnSpc>
              </a:pPr>
              <a:r>
                <a:rPr lang="en-US" altLang="zh-CN" sz="2400" dirty="0">
                  <a:solidFill>
                    <a:schemeClr val="tx1"/>
                  </a:solidFill>
                  <a:latin typeface="Times New Roman" panose="02020603050405020304" pitchFamily="18" charset="0"/>
                  <a:cs typeface="Times New Roman" panose="02020603050405020304" pitchFamily="18" charset="0"/>
                </a:rPr>
                <a:t>We blend the two engines with a 30‑day rolling Sharpe‑ratio weight—capital shifts toward whichever stream has better recent risk‑adjusted returns—and rescale the mix to a 3 % target volatility.</a:t>
              </a:r>
              <a:r>
                <a:rPr lang="zh-CN" altLang="en-US" sz="2400" dirty="0">
                  <a:solidFill>
                    <a:schemeClr val="tx1"/>
                  </a:solidFill>
                  <a:latin typeface="Times New Roman" panose="02020603050405020304" pitchFamily="18" charset="0"/>
                  <a:cs typeface="Times New Roman" panose="02020603050405020304" pitchFamily="18" charset="0"/>
                </a:rPr>
                <a:t> </a:t>
              </a:r>
              <a:r>
                <a:rPr lang="en-US" altLang="zh-CN" sz="2400" dirty="0">
                  <a:solidFill>
                    <a:schemeClr val="tx1"/>
                  </a:solidFill>
                  <a:latin typeface="Times New Roman" panose="02020603050405020304" pitchFamily="18" charset="0"/>
                  <a:cs typeface="Times New Roman" panose="02020603050405020304" pitchFamily="18" charset="0"/>
                </a:rPr>
                <a:t>Cumulative return jumps from 37 % to 93 %, annual return doubles to 8.9 %, Sharpe climbs to 2.31, while max drawdown contracts to 3.1 %.</a:t>
              </a:r>
            </a:p>
            <a:p>
              <a:pPr algn="just">
                <a:lnSpc>
                  <a:spcPct val="114000"/>
                </a:lnSpc>
              </a:pPr>
              <a:endParaRPr lang="en-US" altLang="zh-CN" sz="2400" b="1" i="1" dirty="0">
                <a:solidFill>
                  <a:srgbClr val="4D2B73"/>
                </a:solidFill>
                <a:latin typeface="Times New Roman" panose="02020603050405020304" pitchFamily="18" charset="0"/>
                <a:cs typeface="Times New Roman" panose="02020603050405020304" pitchFamily="18" charset="0"/>
              </a:endParaRPr>
            </a:p>
            <a:p>
              <a:pPr algn="just">
                <a:lnSpc>
                  <a:spcPct val="114000"/>
                </a:lnSpc>
              </a:pPr>
              <a:endParaRPr lang="en-US" altLang="zh-CN" sz="2400" b="1" dirty="0">
                <a:solidFill>
                  <a:schemeClr val="tx1"/>
                </a:solidFill>
                <a:latin typeface="Times New Roman" panose="02020603050405020304" pitchFamily="18" charset="0"/>
                <a:cs typeface="Times New Roman" panose="02020603050405020304" pitchFamily="18" charset="0"/>
              </a:endParaRPr>
            </a:p>
            <a:p>
              <a:pPr algn="just">
                <a:lnSpc>
                  <a:spcPct val="114000"/>
                </a:lnSpc>
              </a:pPr>
              <a:endParaRPr lang="en-US" altLang="zh-CN" sz="2400" b="1" dirty="0">
                <a:solidFill>
                  <a:schemeClr val="tx1"/>
                </a:solidFill>
                <a:latin typeface="Times New Roman" panose="02020603050405020304" pitchFamily="18" charset="0"/>
                <a:cs typeface="Times New Roman" panose="02020603050405020304" pitchFamily="18" charset="0"/>
              </a:endParaRPr>
            </a:p>
            <a:p>
              <a:pPr algn="just">
                <a:lnSpc>
                  <a:spcPct val="114000"/>
                </a:lnSpc>
              </a:pPr>
              <a:endParaRPr lang="en-US" altLang="zh-CN" sz="2400" b="1" dirty="0">
                <a:solidFill>
                  <a:schemeClr val="tx1"/>
                </a:solidFill>
                <a:latin typeface="Times New Roman" panose="02020603050405020304" pitchFamily="18" charset="0"/>
                <a:cs typeface="Times New Roman" panose="02020603050405020304" pitchFamily="18" charset="0"/>
              </a:endParaRPr>
            </a:p>
          </p:txBody>
        </p:sp>
      </p:grpSp>
      <p:grpSp>
        <p:nvGrpSpPr>
          <p:cNvPr id="51" name="组合 50">
            <a:extLst>
              <a:ext uri="{FF2B5EF4-FFF2-40B4-BE49-F238E27FC236}">
                <a16:creationId xmlns:a16="http://schemas.microsoft.com/office/drawing/2014/main" id="{B63EDCD6-3409-8107-C118-6E1D2C00C7C6}"/>
              </a:ext>
            </a:extLst>
          </p:cNvPr>
          <p:cNvGrpSpPr/>
          <p:nvPr/>
        </p:nvGrpSpPr>
        <p:grpSpPr>
          <a:xfrm>
            <a:off x="10887128" y="26422826"/>
            <a:ext cx="10241279" cy="3346419"/>
            <a:chOff x="10804727" y="13687855"/>
            <a:chExt cx="10241279" cy="3346419"/>
          </a:xfrm>
        </p:grpSpPr>
        <p:grpSp>
          <p:nvGrpSpPr>
            <p:cNvPr id="52" name="Group 33">
              <a:extLst>
                <a:ext uri="{FF2B5EF4-FFF2-40B4-BE49-F238E27FC236}">
                  <a16:creationId xmlns:a16="http://schemas.microsoft.com/office/drawing/2014/main" id="{BA4C3F08-B865-81EB-1CBF-AE205358896A}"/>
                </a:ext>
              </a:extLst>
            </p:cNvPr>
            <p:cNvGrpSpPr/>
            <p:nvPr/>
          </p:nvGrpSpPr>
          <p:grpSpPr>
            <a:xfrm>
              <a:off x="10804727" y="13687855"/>
              <a:ext cx="10241279" cy="720000"/>
              <a:chOff x="10908437" y="5921784"/>
              <a:chExt cx="10135199" cy="720000"/>
            </a:xfrm>
          </p:grpSpPr>
          <p:sp>
            <p:nvSpPr>
              <p:cNvPr id="54" name="矩形 25">
                <a:extLst>
                  <a:ext uri="{FF2B5EF4-FFF2-40B4-BE49-F238E27FC236}">
                    <a16:creationId xmlns:a16="http://schemas.microsoft.com/office/drawing/2014/main" id="{FF81A7F0-0EFC-7B1D-2255-6070A5F867C8}"/>
                  </a:ext>
                </a:extLst>
              </p:cNvPr>
              <p:cNvSpPr/>
              <p:nvPr/>
            </p:nvSpPr>
            <p:spPr>
              <a:xfrm>
                <a:off x="10908437" y="5921784"/>
                <a:ext cx="10135199" cy="720000"/>
              </a:xfrm>
              <a:prstGeom prst="rect">
                <a:avLst/>
              </a:prstGeom>
              <a:solidFill>
                <a:srgbClr val="72459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sp>
            <p:nvSpPr>
              <p:cNvPr id="55" name="矩形 20">
                <a:extLst>
                  <a:ext uri="{FF2B5EF4-FFF2-40B4-BE49-F238E27FC236}">
                    <a16:creationId xmlns:a16="http://schemas.microsoft.com/office/drawing/2014/main" id="{932ACCD7-40DE-1DCB-F464-EBE3AEC34824}"/>
                  </a:ext>
                </a:extLst>
              </p:cNvPr>
              <p:cNvSpPr/>
              <p:nvPr/>
            </p:nvSpPr>
            <p:spPr>
              <a:xfrm>
                <a:off x="12106414" y="5980807"/>
                <a:ext cx="7636957" cy="646459"/>
              </a:xfrm>
              <a:prstGeom prst="rect">
                <a:avLst/>
              </a:prstGeom>
            </p:spPr>
            <p:txBody>
              <a:bodyPr wrap="square">
                <a:spAutoFit/>
              </a:bodyPr>
              <a:lstStyle/>
              <a:p>
                <a:pPr>
                  <a:lnSpc>
                    <a:spcPct val="107000"/>
                  </a:lnSpc>
                  <a:spcAft>
                    <a:spcPts val="800"/>
                  </a:spcAft>
                </a:pPr>
                <a:r>
                  <a:rPr lang="en-US" altLang="zh-CN" sz="36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		</a:t>
                </a:r>
                <a:r>
                  <a:rPr lang="zh-CN" altLang="en-US" sz="36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致谢 </a:t>
                </a:r>
                <a:r>
                  <a:rPr lang="en-US" altLang="zh-CN" sz="3600" b="1" dirty="0">
                    <a:solidFill>
                      <a:schemeClr val="bg1"/>
                    </a:solidFill>
                    <a:latin typeface="微软雅黑" panose="020B0503020204020204" pitchFamily="34" charset="-122"/>
                    <a:ea typeface="微软雅黑" panose="020B0503020204020204" pitchFamily="34" charset="-122"/>
                    <a:cs typeface="Times New Roman" panose="02020603050405020304" pitchFamily="18" charset="0"/>
                  </a:rPr>
                  <a:t>Acknowledgements</a:t>
                </a:r>
                <a:endParaRPr lang="en-US" altLang="zh-CN" sz="3000" dirty="0">
                  <a:solidFill>
                    <a:schemeClr val="bg1"/>
                  </a:solidFill>
                  <a:latin typeface="Times New Roman" panose="02020603050405020304" pitchFamily="18" charset="0"/>
                  <a:ea typeface="微软雅黑" panose="020B0503020204020204" pitchFamily="34" charset="-122"/>
                  <a:cs typeface="Times New Roman" panose="02020603050405020304" pitchFamily="18" charset="0"/>
                </a:endParaRPr>
              </a:p>
            </p:txBody>
          </p:sp>
        </p:grpSp>
        <p:sp>
          <p:nvSpPr>
            <p:cNvPr id="53" name="文本框 52">
              <a:extLst>
                <a:ext uri="{FF2B5EF4-FFF2-40B4-BE49-F238E27FC236}">
                  <a16:creationId xmlns:a16="http://schemas.microsoft.com/office/drawing/2014/main" id="{816EC585-DD84-7C13-E799-CBEC75D0AE67}"/>
                </a:ext>
              </a:extLst>
            </p:cNvPr>
            <p:cNvSpPr txBox="1"/>
            <p:nvPr/>
          </p:nvSpPr>
          <p:spPr>
            <a:xfrm>
              <a:off x="10804727" y="14869964"/>
              <a:ext cx="10241279" cy="2164310"/>
            </a:xfrm>
            <a:prstGeom prst="rect">
              <a:avLst/>
            </a:prstGeom>
            <a:solidFill>
              <a:srgbClr val="FAF3FF"/>
            </a:solidFill>
            <a:ln>
              <a:solidFill>
                <a:srgbClr val="683A99"/>
              </a:solidFill>
            </a:ln>
            <a:effectLst>
              <a:outerShdw blurRad="50800" dist="38100" dir="2700000" algn="tl" rotWithShape="0">
                <a:prstClr val="black">
                  <a:alpha val="40000"/>
                </a:prstClr>
              </a:outerShdw>
            </a:effectLst>
          </p:spPr>
          <p:style>
            <a:lnRef idx="2">
              <a:schemeClr val="accent2"/>
            </a:lnRef>
            <a:fillRef idx="1">
              <a:schemeClr val="lt1"/>
            </a:fillRef>
            <a:effectRef idx="0">
              <a:schemeClr val="accent2"/>
            </a:effectRef>
            <a:fontRef idx="minor">
              <a:schemeClr val="dk1"/>
            </a:fontRef>
          </p:style>
          <p:txBody>
            <a:bodyPr wrap="square" rtlCol="0">
              <a:spAutoFit/>
            </a:bodyPr>
            <a:lstStyle/>
            <a:p>
              <a:pPr marL="342900" indent="-342900" algn="just">
                <a:lnSpc>
                  <a:spcPct val="114000"/>
                </a:lnSpc>
                <a:buFont typeface="Arial" panose="020B0604020202020204" pitchFamily="34" charset="0"/>
                <a:buChar char="•"/>
              </a:pPr>
              <a:r>
                <a:rPr lang="en-US" altLang="zh-CN" sz="2400" dirty="0">
                  <a:solidFill>
                    <a:schemeClr val="tx1"/>
                  </a:solidFill>
                  <a:latin typeface="Times New Roman" panose="02020603050405020304" pitchFamily="18" charset="0"/>
                  <a:cs typeface="Times New Roman" panose="02020603050405020304" pitchFamily="18" charset="0"/>
                </a:rPr>
                <a:t>Grateful for the guidance of Mr. Jian Huang, Quantitative Research Mentor.</a:t>
              </a:r>
            </a:p>
            <a:p>
              <a:pPr marL="342900" indent="-342900" algn="just">
                <a:lnSpc>
                  <a:spcPct val="114000"/>
                </a:lnSpc>
                <a:buFont typeface="Arial" panose="020B0604020202020204" pitchFamily="34" charset="0"/>
                <a:buChar char="•"/>
              </a:pPr>
              <a:r>
                <a:rPr lang="en-US" altLang="zh-CN" sz="2400" dirty="0">
                  <a:solidFill>
                    <a:schemeClr val="tx1"/>
                  </a:solidFill>
                  <a:latin typeface="Times New Roman" panose="02020603050405020304" pitchFamily="18" charset="0"/>
                  <a:cs typeface="Times New Roman" panose="02020603050405020304" pitchFamily="18" charset="0"/>
                </a:rPr>
                <a:t>Thank you to Rabbit</a:t>
              </a:r>
              <a:r>
                <a:rPr lang="zh-CN" altLang="en-US" sz="2400" dirty="0">
                  <a:solidFill>
                    <a:schemeClr val="tx1"/>
                  </a:solidFill>
                  <a:latin typeface="Times New Roman" panose="02020603050405020304" pitchFamily="18" charset="0"/>
                  <a:cs typeface="Times New Roman" panose="02020603050405020304" pitchFamily="18" charset="0"/>
                </a:rPr>
                <a:t> </a:t>
              </a:r>
              <a:r>
                <a:rPr lang="en-US" altLang="zh-CN" sz="2400" dirty="0">
                  <a:solidFill>
                    <a:schemeClr val="tx1"/>
                  </a:solidFill>
                  <a:latin typeface="Times New Roman" panose="02020603050405020304" pitchFamily="18" charset="0"/>
                  <a:cs typeface="Times New Roman" panose="02020603050405020304" pitchFamily="18" charset="0"/>
                </a:rPr>
                <a:t>Fund (</a:t>
              </a:r>
              <a:r>
                <a:rPr lang="zh-CN" altLang="en-US" sz="2400" dirty="0">
                  <a:solidFill>
                    <a:schemeClr val="tx1"/>
                  </a:solidFill>
                  <a:latin typeface="Times New Roman" panose="02020603050405020304" pitchFamily="18" charset="0"/>
                  <a:cs typeface="Times New Roman" panose="02020603050405020304" pitchFamily="18" charset="0"/>
                </a:rPr>
                <a:t>中欧瑞博投资管理股份有限公司</a:t>
              </a:r>
              <a:r>
                <a:rPr lang="en-US" altLang="zh-CN" sz="2400" dirty="0">
                  <a:solidFill>
                    <a:schemeClr val="tx1"/>
                  </a:solidFill>
                  <a:latin typeface="Times New Roman" panose="02020603050405020304" pitchFamily="18" charset="0"/>
                  <a:cs typeface="Times New Roman" panose="02020603050405020304" pitchFamily="18" charset="0"/>
                </a:rPr>
                <a:t>) for data and resource support.</a:t>
              </a:r>
            </a:p>
            <a:p>
              <a:pPr marL="342900" indent="-342900" algn="just">
                <a:lnSpc>
                  <a:spcPct val="114000"/>
                </a:lnSpc>
                <a:buFont typeface="Arial" panose="020B0604020202020204" pitchFamily="34" charset="0"/>
                <a:buChar char="•"/>
              </a:pPr>
              <a:r>
                <a:rPr lang="en-US" altLang="zh-CN" sz="2400" dirty="0">
                  <a:solidFill>
                    <a:schemeClr val="tx1"/>
                  </a:solidFill>
                  <a:latin typeface="Times New Roman" panose="02020603050405020304" pitchFamily="18" charset="0"/>
                  <a:cs typeface="Times New Roman" panose="02020603050405020304" pitchFamily="18" charset="0"/>
                </a:rPr>
                <a:t>Special thanks to Prof. </a:t>
              </a:r>
              <a:r>
                <a:rPr lang="en-US" altLang="zh-CN" sz="2400" dirty="0" err="1">
                  <a:solidFill>
                    <a:schemeClr val="tx1"/>
                  </a:solidFill>
                  <a:latin typeface="Times New Roman" panose="02020603050405020304" pitchFamily="18" charset="0"/>
                  <a:cs typeface="Times New Roman" panose="02020603050405020304" pitchFamily="18" charset="0"/>
                </a:rPr>
                <a:t>Chuan</a:t>
              </a:r>
              <a:r>
                <a:rPr lang="en-US" altLang="zh-CN" sz="2400" dirty="0">
                  <a:solidFill>
                    <a:schemeClr val="tx1"/>
                  </a:solidFill>
                  <a:latin typeface="Times New Roman" panose="02020603050405020304" pitchFamily="18" charset="0"/>
                  <a:cs typeface="Times New Roman" panose="02020603050405020304" pitchFamily="18" charset="0"/>
                </a:rPr>
                <a:t> Shi, School of Data Science, The Chinese University of Hong Kong, Shenzhen , for valuable academic advice</a:t>
              </a:r>
            </a:p>
          </p:txBody>
        </p:sp>
      </p:grpSp>
      <p:cxnSp>
        <p:nvCxnSpPr>
          <p:cNvPr id="5" name="Straight Connector 4">
            <a:extLst>
              <a:ext uri="{FF2B5EF4-FFF2-40B4-BE49-F238E27FC236}">
                <a16:creationId xmlns:a16="http://schemas.microsoft.com/office/drawing/2014/main" id="{1ABAF5B7-8C9F-7699-5509-8A9B1729B0D6}"/>
              </a:ext>
            </a:extLst>
          </p:cNvPr>
          <p:cNvCxnSpPr/>
          <p:nvPr/>
        </p:nvCxnSpPr>
        <p:spPr>
          <a:xfrm>
            <a:off x="407699" y="10119547"/>
            <a:ext cx="9727487" cy="0"/>
          </a:xfrm>
          <a:prstGeom prst="line">
            <a:avLst/>
          </a:prstGeom>
          <a:ln>
            <a:solidFill>
              <a:srgbClr val="4D2B73"/>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B38285A4-19C3-2E72-BF1A-15BAE41D1290}"/>
              </a:ext>
            </a:extLst>
          </p:cNvPr>
          <p:cNvCxnSpPr/>
          <p:nvPr/>
        </p:nvCxnSpPr>
        <p:spPr>
          <a:xfrm>
            <a:off x="407699" y="7683456"/>
            <a:ext cx="9727487" cy="0"/>
          </a:xfrm>
          <a:prstGeom prst="line">
            <a:avLst/>
          </a:prstGeom>
          <a:ln>
            <a:solidFill>
              <a:srgbClr val="4D2B73"/>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78BC9523-B1F0-7EB9-1C77-ED27F2C00F65}"/>
              </a:ext>
            </a:extLst>
          </p:cNvPr>
          <p:cNvCxnSpPr/>
          <p:nvPr/>
        </p:nvCxnSpPr>
        <p:spPr>
          <a:xfrm>
            <a:off x="10948539" y="20905474"/>
            <a:ext cx="9727487" cy="0"/>
          </a:xfrm>
          <a:prstGeom prst="line">
            <a:avLst/>
          </a:prstGeom>
          <a:ln>
            <a:solidFill>
              <a:srgbClr val="4D2B73"/>
            </a:solidFill>
          </a:ln>
        </p:spPr>
        <p:style>
          <a:lnRef idx="1">
            <a:schemeClr val="accent1"/>
          </a:lnRef>
          <a:fillRef idx="0">
            <a:schemeClr val="accent1"/>
          </a:fillRef>
          <a:effectRef idx="0">
            <a:schemeClr val="accent1"/>
          </a:effectRef>
          <a:fontRef idx="minor">
            <a:schemeClr val="tx1"/>
          </a:fontRef>
        </p:style>
      </p:cxnSp>
      <p:pic>
        <p:nvPicPr>
          <p:cNvPr id="49" name="Picture 48">
            <a:extLst>
              <a:ext uri="{FF2B5EF4-FFF2-40B4-BE49-F238E27FC236}">
                <a16:creationId xmlns:a16="http://schemas.microsoft.com/office/drawing/2014/main" id="{035CBE02-BC70-6BBE-D5AA-9A4D4F67676C}"/>
              </a:ext>
            </a:extLst>
          </p:cNvPr>
          <p:cNvPicPr>
            <a:picLocks noChangeAspect="1"/>
          </p:cNvPicPr>
          <p:nvPr/>
        </p:nvPicPr>
        <p:blipFill>
          <a:blip r:embed="rId7"/>
          <a:stretch>
            <a:fillRect/>
          </a:stretch>
        </p:blipFill>
        <p:spPr>
          <a:xfrm>
            <a:off x="10948539" y="23304430"/>
            <a:ext cx="6972300" cy="2628900"/>
          </a:xfrm>
          <a:prstGeom prst="rect">
            <a:avLst/>
          </a:prstGeom>
        </p:spPr>
      </p:pic>
      <p:graphicFrame>
        <p:nvGraphicFramePr>
          <p:cNvPr id="61" name="Table 60">
            <a:extLst>
              <a:ext uri="{FF2B5EF4-FFF2-40B4-BE49-F238E27FC236}">
                <a16:creationId xmlns:a16="http://schemas.microsoft.com/office/drawing/2014/main" id="{88E9ECAA-DC8D-2A7B-55A8-3D208584E7D2}"/>
              </a:ext>
            </a:extLst>
          </p:cNvPr>
          <p:cNvGraphicFramePr>
            <a:graphicFrameLocks noGrp="1"/>
          </p:cNvGraphicFramePr>
          <p:nvPr>
            <p:extLst>
              <p:ext uri="{D42A27DB-BD31-4B8C-83A1-F6EECF244321}">
                <p14:modId xmlns:p14="http://schemas.microsoft.com/office/powerpoint/2010/main" val="4031514645"/>
              </p:ext>
            </p:extLst>
          </p:nvPr>
        </p:nvGraphicFramePr>
        <p:xfrm>
          <a:off x="18066572" y="23857280"/>
          <a:ext cx="2900198" cy="1645920"/>
        </p:xfrm>
        <a:graphic>
          <a:graphicData uri="http://schemas.openxmlformats.org/drawingml/2006/table">
            <a:tbl>
              <a:tblPr firstRow="1" firstCol="1" bandRow="1">
                <a:tableStyleId>{5FD0F851-EC5A-4D38-B0AD-8093EC10F338}</a:tableStyleId>
              </a:tblPr>
              <a:tblGrid>
                <a:gridCol w="1326640">
                  <a:extLst>
                    <a:ext uri="{9D8B030D-6E8A-4147-A177-3AD203B41FA5}">
                      <a16:colId xmlns:a16="http://schemas.microsoft.com/office/drawing/2014/main" val="200416460"/>
                    </a:ext>
                  </a:extLst>
                </a:gridCol>
                <a:gridCol w="795749">
                  <a:extLst>
                    <a:ext uri="{9D8B030D-6E8A-4147-A177-3AD203B41FA5}">
                      <a16:colId xmlns:a16="http://schemas.microsoft.com/office/drawing/2014/main" val="3362492673"/>
                    </a:ext>
                  </a:extLst>
                </a:gridCol>
                <a:gridCol w="777809">
                  <a:extLst>
                    <a:ext uri="{9D8B030D-6E8A-4147-A177-3AD203B41FA5}">
                      <a16:colId xmlns:a16="http://schemas.microsoft.com/office/drawing/2014/main" val="1530329004"/>
                    </a:ext>
                  </a:extLst>
                </a:gridCol>
              </a:tblGrid>
              <a:tr h="0">
                <a:tc>
                  <a:txBody>
                    <a:bodyPr/>
                    <a:lstStyle/>
                    <a:p>
                      <a:r>
                        <a:rPr lang="en-CN" sz="1200" dirty="0">
                          <a:solidFill>
                            <a:schemeClr val="tx1">
                              <a:lumMod val="85000"/>
                              <a:lumOff val="15000"/>
                            </a:schemeClr>
                          </a:solidFill>
                          <a:effectLst/>
                        </a:rPr>
                        <a:t> </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w="19050" cap="flat" cmpd="sng" algn="ctr">
                      <a:solidFill>
                        <a:srgbClr val="4D2B73"/>
                      </a:solidFill>
                      <a:prstDash val="solid"/>
                      <a:round/>
                      <a:headEnd type="none" w="med" len="med"/>
                      <a:tailEnd type="none" w="med" len="med"/>
                    </a:lnT>
                    <a:lnB w="12700" cap="flat" cmpd="sng" algn="ctr">
                      <a:solidFill>
                        <a:srgbClr val="4D2B73"/>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N" sz="1200" dirty="0">
                          <a:solidFill>
                            <a:schemeClr val="tx1">
                              <a:lumMod val="85000"/>
                              <a:lumOff val="15000"/>
                            </a:schemeClr>
                          </a:solidFill>
                          <a:effectLst/>
                        </a:rPr>
                        <a:t>Original</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w="19050" cap="flat" cmpd="sng" algn="ctr">
                      <a:solidFill>
                        <a:srgbClr val="4D2B73"/>
                      </a:solidFill>
                      <a:prstDash val="solid"/>
                      <a:round/>
                      <a:headEnd type="none" w="med" len="med"/>
                      <a:tailEnd type="none" w="med" len="med"/>
                    </a:lnT>
                    <a:lnB w="12700" cap="flat" cmpd="sng" algn="ctr">
                      <a:solidFill>
                        <a:srgbClr val="4D2B73"/>
                      </a:solidFill>
                      <a:prstDash val="solid"/>
                      <a:round/>
                      <a:headEnd type="none" w="med" len="med"/>
                      <a:tailEnd type="none" w="med" len="med"/>
                    </a:lnB>
                    <a:lnTlToBr w="12700" cmpd="sng">
                      <a:noFill/>
                      <a:prstDash val="solid"/>
                    </a:lnTlToBr>
                    <a:lnBlToTr w="12700" cmpd="sng">
                      <a:noFill/>
                      <a:prstDash val="solid"/>
                    </a:lnBlToTr>
                  </a:tcPr>
                </a:tc>
                <a:tc>
                  <a:txBody>
                    <a:bodyPr/>
                    <a:lstStyle/>
                    <a:p>
                      <a:r>
                        <a:rPr lang="en-CN" sz="1200" dirty="0">
                          <a:solidFill>
                            <a:schemeClr val="tx1">
                              <a:lumMod val="85000"/>
                              <a:lumOff val="15000"/>
                            </a:schemeClr>
                          </a:solidFill>
                          <a:effectLst/>
                        </a:rPr>
                        <a:t>Adjusted</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w="19050" cap="flat" cmpd="sng" algn="ctr">
                      <a:solidFill>
                        <a:srgbClr val="4D2B73"/>
                      </a:solidFill>
                      <a:prstDash val="solid"/>
                      <a:round/>
                      <a:headEnd type="none" w="med" len="med"/>
                      <a:tailEnd type="none" w="med" len="med"/>
                    </a:lnT>
                    <a:lnB w="12700" cap="flat" cmpd="sng" algn="ctr">
                      <a:solidFill>
                        <a:srgbClr val="4D2B73"/>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4078734110"/>
                  </a:ext>
                </a:extLst>
              </a:tr>
              <a:tr h="0">
                <a:tc>
                  <a:txBody>
                    <a:bodyPr/>
                    <a:lstStyle/>
                    <a:p>
                      <a:r>
                        <a:rPr lang="en-CN" sz="1200" dirty="0">
                          <a:solidFill>
                            <a:schemeClr val="tx1">
                              <a:lumMod val="85000"/>
                              <a:lumOff val="15000"/>
                            </a:schemeClr>
                          </a:solidFill>
                          <a:effectLst/>
                        </a:rPr>
                        <a:t>Cumulative Return</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w="12700" cap="flat" cmpd="sng" algn="ctr">
                      <a:solidFill>
                        <a:srgbClr val="4D2B73"/>
                      </a:solidFill>
                      <a:prstDash val="solid"/>
                      <a:round/>
                      <a:headEnd type="none" w="med" len="med"/>
                      <a:tailEnd type="none" w="med" len="med"/>
                    </a:lnT>
                    <a:lnB>
                      <a:noFill/>
                    </a:lnB>
                    <a:lnTlToBr w="12700" cmpd="sng">
                      <a:noFill/>
                      <a:prstDash val="solid"/>
                    </a:lnTlToBr>
                    <a:lnBlToTr w="12700" cmpd="sng">
                      <a:noFill/>
                      <a:prstDash val="solid"/>
                    </a:lnBlToTr>
                    <a:solidFill>
                      <a:srgbClr val="683A99">
                        <a:alpha val="20000"/>
                      </a:srgbClr>
                    </a:solidFill>
                  </a:tcPr>
                </a:tc>
                <a:tc>
                  <a:txBody>
                    <a:bodyPr/>
                    <a:lstStyle/>
                    <a:p>
                      <a:r>
                        <a:rPr lang="en-CN" sz="1200" dirty="0">
                          <a:solidFill>
                            <a:schemeClr val="tx1">
                              <a:lumMod val="85000"/>
                              <a:lumOff val="15000"/>
                            </a:schemeClr>
                          </a:solidFill>
                          <a:effectLst/>
                        </a:rPr>
                        <a:t>36.91%</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w="12700" cap="flat" cmpd="sng" algn="ctr">
                      <a:solidFill>
                        <a:srgbClr val="4D2B73"/>
                      </a:solidFill>
                      <a:prstDash val="solid"/>
                      <a:round/>
                      <a:headEnd type="none" w="med" len="med"/>
                      <a:tailEnd type="none" w="med" len="med"/>
                    </a:lnT>
                    <a:lnB>
                      <a:noFill/>
                    </a:lnB>
                    <a:lnTlToBr w="12700" cmpd="sng">
                      <a:noFill/>
                      <a:prstDash val="solid"/>
                    </a:lnTlToBr>
                    <a:lnBlToTr w="12700" cmpd="sng">
                      <a:noFill/>
                      <a:prstDash val="solid"/>
                    </a:lnBlToTr>
                    <a:solidFill>
                      <a:srgbClr val="683A99">
                        <a:alpha val="20000"/>
                      </a:srgbClr>
                    </a:solidFill>
                  </a:tcPr>
                </a:tc>
                <a:tc>
                  <a:txBody>
                    <a:bodyPr/>
                    <a:lstStyle/>
                    <a:p>
                      <a:r>
                        <a:rPr lang="en-CN" sz="1200" dirty="0">
                          <a:solidFill>
                            <a:schemeClr val="tx1">
                              <a:lumMod val="85000"/>
                              <a:lumOff val="15000"/>
                            </a:schemeClr>
                          </a:solidFill>
                          <a:effectLst/>
                        </a:rPr>
                        <a:t>92.59%</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w="12700" cap="flat" cmpd="sng" algn="ctr">
                      <a:solidFill>
                        <a:srgbClr val="4D2B73"/>
                      </a:solidFill>
                      <a:prstDash val="solid"/>
                      <a:round/>
                      <a:headEnd type="none" w="med" len="med"/>
                      <a:tailEnd type="none" w="med" len="med"/>
                    </a:lnT>
                    <a:lnB>
                      <a:noFill/>
                    </a:lnB>
                    <a:lnTlToBr w="12700" cmpd="sng">
                      <a:noFill/>
                      <a:prstDash val="solid"/>
                    </a:lnTlToBr>
                    <a:lnBlToTr w="12700" cmpd="sng">
                      <a:noFill/>
                      <a:prstDash val="solid"/>
                    </a:lnBlToTr>
                    <a:solidFill>
                      <a:srgbClr val="683A99">
                        <a:alpha val="20000"/>
                      </a:srgbClr>
                    </a:solidFill>
                  </a:tcPr>
                </a:tc>
                <a:extLst>
                  <a:ext uri="{0D108BD9-81ED-4DB2-BD59-A6C34878D82A}">
                    <a16:rowId xmlns:a16="http://schemas.microsoft.com/office/drawing/2014/main" val="170969997"/>
                  </a:ext>
                </a:extLst>
              </a:tr>
              <a:tr h="0">
                <a:tc>
                  <a:txBody>
                    <a:bodyPr/>
                    <a:lstStyle/>
                    <a:p>
                      <a:r>
                        <a:rPr lang="en-CN" sz="1200" dirty="0">
                          <a:solidFill>
                            <a:schemeClr val="tx1">
                              <a:lumMod val="85000"/>
                              <a:lumOff val="15000"/>
                            </a:schemeClr>
                          </a:solidFill>
                          <a:effectLst/>
                        </a:rPr>
                        <a:t>Annual Return</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r>
                        <a:rPr lang="en-CN" sz="1200" dirty="0">
                          <a:solidFill>
                            <a:schemeClr val="tx1">
                              <a:lumMod val="85000"/>
                              <a:lumOff val="15000"/>
                            </a:schemeClr>
                          </a:solidFill>
                          <a:effectLst/>
                        </a:rPr>
                        <a:t>4.16% </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r>
                        <a:rPr lang="en-CN" sz="1200">
                          <a:solidFill>
                            <a:schemeClr val="tx1">
                              <a:lumMod val="85000"/>
                              <a:lumOff val="15000"/>
                            </a:schemeClr>
                          </a:solidFill>
                          <a:effectLst/>
                        </a:rPr>
                        <a:t>8.88%</a:t>
                      </a:r>
                      <a:endParaRPr lang="en-CN" sz="120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730172828"/>
                  </a:ext>
                </a:extLst>
              </a:tr>
              <a:tr h="0">
                <a:tc>
                  <a:txBody>
                    <a:bodyPr/>
                    <a:lstStyle/>
                    <a:p>
                      <a:r>
                        <a:rPr lang="en-CN" sz="1200" dirty="0">
                          <a:solidFill>
                            <a:schemeClr val="tx1">
                              <a:lumMod val="85000"/>
                              <a:lumOff val="15000"/>
                            </a:schemeClr>
                          </a:solidFill>
                          <a:effectLst/>
                        </a:rPr>
                        <a:t>Annual Volatility</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solidFill>
                      <a:srgbClr val="683A99">
                        <a:alpha val="20000"/>
                      </a:srgbClr>
                    </a:solidFill>
                  </a:tcPr>
                </a:tc>
                <a:tc>
                  <a:txBody>
                    <a:bodyPr/>
                    <a:lstStyle/>
                    <a:p>
                      <a:r>
                        <a:rPr lang="en-CN" sz="1200" dirty="0">
                          <a:solidFill>
                            <a:schemeClr val="tx1">
                              <a:lumMod val="85000"/>
                              <a:lumOff val="15000"/>
                            </a:schemeClr>
                          </a:solidFill>
                          <a:effectLst/>
                        </a:rPr>
                        <a:t>2.22%</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solidFill>
                      <a:srgbClr val="683A99">
                        <a:alpha val="20000"/>
                      </a:srgbClr>
                    </a:solidFill>
                  </a:tcPr>
                </a:tc>
                <a:tc>
                  <a:txBody>
                    <a:bodyPr/>
                    <a:lstStyle/>
                    <a:p>
                      <a:r>
                        <a:rPr lang="en-CN" sz="1200" dirty="0">
                          <a:solidFill>
                            <a:schemeClr val="tx1">
                              <a:lumMod val="85000"/>
                              <a:lumOff val="15000"/>
                            </a:schemeClr>
                          </a:solidFill>
                          <a:effectLst/>
                        </a:rPr>
                        <a:t>3.71%</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solidFill>
                      <a:srgbClr val="683A99">
                        <a:alpha val="20000"/>
                      </a:srgbClr>
                    </a:solidFill>
                  </a:tcPr>
                </a:tc>
                <a:extLst>
                  <a:ext uri="{0D108BD9-81ED-4DB2-BD59-A6C34878D82A}">
                    <a16:rowId xmlns:a16="http://schemas.microsoft.com/office/drawing/2014/main" val="3885395432"/>
                  </a:ext>
                </a:extLst>
              </a:tr>
              <a:tr h="0">
                <a:tc>
                  <a:txBody>
                    <a:bodyPr/>
                    <a:lstStyle/>
                    <a:p>
                      <a:r>
                        <a:rPr lang="en-CN" sz="1200">
                          <a:solidFill>
                            <a:schemeClr val="tx1">
                              <a:lumMod val="85000"/>
                              <a:lumOff val="15000"/>
                            </a:schemeClr>
                          </a:solidFill>
                          <a:effectLst/>
                        </a:rPr>
                        <a:t>Sharpe Ratio</a:t>
                      </a:r>
                      <a:endParaRPr lang="en-CN" sz="120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r>
                        <a:rPr lang="en-CN" sz="1200" dirty="0">
                          <a:solidFill>
                            <a:schemeClr val="tx1">
                              <a:lumMod val="85000"/>
                              <a:lumOff val="15000"/>
                            </a:schemeClr>
                          </a:solidFill>
                          <a:effectLst/>
                        </a:rPr>
                        <a:t>1.84</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r>
                        <a:rPr lang="en-CN" sz="1200">
                          <a:solidFill>
                            <a:schemeClr val="tx1">
                              <a:lumMod val="85000"/>
                              <a:lumOff val="15000"/>
                            </a:schemeClr>
                          </a:solidFill>
                          <a:effectLst/>
                        </a:rPr>
                        <a:t>2.31</a:t>
                      </a:r>
                      <a:endParaRPr lang="en-CN" sz="120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2744651305"/>
                  </a:ext>
                </a:extLst>
              </a:tr>
              <a:tr h="0">
                <a:tc>
                  <a:txBody>
                    <a:bodyPr/>
                    <a:lstStyle/>
                    <a:p>
                      <a:r>
                        <a:rPr lang="en-CN" sz="1200" dirty="0">
                          <a:solidFill>
                            <a:schemeClr val="tx1">
                              <a:lumMod val="85000"/>
                              <a:lumOff val="15000"/>
                            </a:schemeClr>
                          </a:solidFill>
                          <a:effectLst/>
                        </a:rPr>
                        <a:t>Calmar Ratio</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solidFill>
                      <a:srgbClr val="683A99">
                        <a:alpha val="20000"/>
                      </a:srgbClr>
                    </a:solidFill>
                  </a:tcPr>
                </a:tc>
                <a:tc>
                  <a:txBody>
                    <a:bodyPr/>
                    <a:lstStyle/>
                    <a:p>
                      <a:r>
                        <a:rPr lang="en-CN" sz="1200" dirty="0">
                          <a:solidFill>
                            <a:schemeClr val="tx1">
                              <a:lumMod val="85000"/>
                              <a:lumOff val="15000"/>
                            </a:schemeClr>
                          </a:solidFill>
                          <a:effectLst/>
                        </a:rPr>
                        <a:t>0.93</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solidFill>
                      <a:srgbClr val="683A99">
                        <a:alpha val="20000"/>
                      </a:srgbClr>
                    </a:solidFill>
                  </a:tcPr>
                </a:tc>
                <a:tc>
                  <a:txBody>
                    <a:bodyPr/>
                    <a:lstStyle/>
                    <a:p>
                      <a:r>
                        <a:rPr lang="en-CN" sz="1200" dirty="0">
                          <a:solidFill>
                            <a:schemeClr val="tx1">
                              <a:lumMod val="85000"/>
                              <a:lumOff val="15000"/>
                            </a:schemeClr>
                          </a:solidFill>
                          <a:effectLst/>
                        </a:rPr>
                        <a:t>2.78</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solidFill>
                      <a:srgbClr val="683A99">
                        <a:alpha val="20000"/>
                      </a:srgbClr>
                    </a:solidFill>
                  </a:tcPr>
                </a:tc>
                <a:extLst>
                  <a:ext uri="{0D108BD9-81ED-4DB2-BD59-A6C34878D82A}">
                    <a16:rowId xmlns:a16="http://schemas.microsoft.com/office/drawing/2014/main" val="3991591591"/>
                  </a:ext>
                </a:extLst>
              </a:tr>
              <a:tr h="0">
                <a:tc>
                  <a:txBody>
                    <a:bodyPr/>
                    <a:lstStyle/>
                    <a:p>
                      <a:r>
                        <a:rPr lang="en-CN" sz="1200">
                          <a:solidFill>
                            <a:schemeClr val="tx1">
                              <a:lumMod val="85000"/>
                              <a:lumOff val="15000"/>
                            </a:schemeClr>
                          </a:solidFill>
                          <a:effectLst/>
                        </a:rPr>
                        <a:t>Max Drawdown</a:t>
                      </a:r>
                      <a:endParaRPr lang="en-CN" sz="120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r>
                        <a:rPr lang="en-CN" sz="1200">
                          <a:solidFill>
                            <a:schemeClr val="tx1">
                              <a:lumMod val="85000"/>
                              <a:lumOff val="15000"/>
                            </a:schemeClr>
                          </a:solidFill>
                          <a:effectLst/>
                        </a:rPr>
                        <a:t>4.41%</a:t>
                      </a:r>
                      <a:endParaRPr lang="en-CN" sz="120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tcPr>
                </a:tc>
                <a:tc>
                  <a:txBody>
                    <a:bodyPr/>
                    <a:lstStyle/>
                    <a:p>
                      <a:r>
                        <a:rPr lang="en-CN" sz="1200">
                          <a:solidFill>
                            <a:schemeClr val="tx1">
                              <a:lumMod val="85000"/>
                              <a:lumOff val="15000"/>
                            </a:schemeClr>
                          </a:solidFill>
                          <a:effectLst/>
                        </a:rPr>
                        <a:t>3.08%</a:t>
                      </a:r>
                      <a:endParaRPr lang="en-CN" sz="120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a:noFill/>
                    </a:lnB>
                    <a:lnTlToBr w="12700" cmpd="sng">
                      <a:noFill/>
                      <a:prstDash val="solid"/>
                    </a:lnTlToBr>
                    <a:lnBlToTr w="12700" cmpd="sng">
                      <a:noFill/>
                      <a:prstDash val="solid"/>
                    </a:lnBlToTr>
                  </a:tcPr>
                </a:tc>
                <a:extLst>
                  <a:ext uri="{0D108BD9-81ED-4DB2-BD59-A6C34878D82A}">
                    <a16:rowId xmlns:a16="http://schemas.microsoft.com/office/drawing/2014/main" val="678254036"/>
                  </a:ext>
                </a:extLst>
              </a:tr>
              <a:tr h="0">
                <a:tc>
                  <a:txBody>
                    <a:bodyPr/>
                    <a:lstStyle/>
                    <a:p>
                      <a:r>
                        <a:rPr lang="en-CN" sz="1200" dirty="0">
                          <a:solidFill>
                            <a:schemeClr val="tx1">
                              <a:lumMod val="85000"/>
                              <a:lumOff val="15000"/>
                            </a:schemeClr>
                          </a:solidFill>
                          <a:effectLst/>
                        </a:rPr>
                        <a:t>Win Rate</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w="19050" cap="flat" cmpd="sng" algn="ctr">
                      <a:solidFill>
                        <a:srgbClr val="4D2B73"/>
                      </a:solidFill>
                      <a:prstDash val="solid"/>
                      <a:round/>
                      <a:headEnd type="none" w="med" len="med"/>
                      <a:tailEnd type="none" w="med" len="med"/>
                    </a:lnB>
                    <a:lnTlToBr w="12700" cmpd="sng">
                      <a:noFill/>
                      <a:prstDash val="solid"/>
                    </a:lnTlToBr>
                    <a:lnBlToTr w="12700" cmpd="sng">
                      <a:noFill/>
                      <a:prstDash val="solid"/>
                    </a:lnBlToTr>
                    <a:solidFill>
                      <a:srgbClr val="683A99">
                        <a:alpha val="20000"/>
                      </a:srgbClr>
                    </a:solidFill>
                  </a:tcPr>
                </a:tc>
                <a:tc>
                  <a:txBody>
                    <a:bodyPr/>
                    <a:lstStyle/>
                    <a:p>
                      <a:r>
                        <a:rPr lang="en-CN" sz="1200" dirty="0">
                          <a:solidFill>
                            <a:schemeClr val="tx1">
                              <a:lumMod val="85000"/>
                              <a:lumOff val="15000"/>
                            </a:schemeClr>
                          </a:solidFill>
                          <a:effectLst/>
                        </a:rPr>
                        <a:t>54.35%</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w="19050" cap="flat" cmpd="sng" algn="ctr">
                      <a:solidFill>
                        <a:srgbClr val="4D2B73"/>
                      </a:solidFill>
                      <a:prstDash val="solid"/>
                      <a:round/>
                      <a:headEnd type="none" w="med" len="med"/>
                      <a:tailEnd type="none" w="med" len="med"/>
                    </a:lnB>
                    <a:lnTlToBr w="12700" cmpd="sng">
                      <a:noFill/>
                      <a:prstDash val="solid"/>
                    </a:lnTlToBr>
                    <a:lnBlToTr w="12700" cmpd="sng">
                      <a:noFill/>
                      <a:prstDash val="solid"/>
                    </a:lnBlToTr>
                    <a:solidFill>
                      <a:srgbClr val="683A99">
                        <a:alpha val="20000"/>
                      </a:srgbClr>
                    </a:solidFill>
                  </a:tcPr>
                </a:tc>
                <a:tc>
                  <a:txBody>
                    <a:bodyPr/>
                    <a:lstStyle/>
                    <a:p>
                      <a:r>
                        <a:rPr lang="en-CN" sz="1200" dirty="0">
                          <a:solidFill>
                            <a:schemeClr val="tx1">
                              <a:lumMod val="85000"/>
                              <a:lumOff val="15000"/>
                            </a:schemeClr>
                          </a:solidFill>
                          <a:effectLst/>
                        </a:rPr>
                        <a:t>54.33%</a:t>
                      </a:r>
                      <a:endParaRPr lang="en-CN" sz="1200" dirty="0">
                        <a:solidFill>
                          <a:schemeClr val="tx1">
                            <a:lumMod val="85000"/>
                            <a:lumOff val="15000"/>
                          </a:schemeClr>
                        </a:solidFill>
                        <a:effectLst/>
                        <a:latin typeface="Calibri" panose="020F0502020204030204" pitchFamily="34" charset="0"/>
                        <a:ea typeface="DengXian" panose="02010600030101010101" pitchFamily="2" charset="-122"/>
                        <a:cs typeface="Times New Roman" panose="02020603050405020304" pitchFamily="18" charset="0"/>
                      </a:endParaRPr>
                    </a:p>
                  </a:txBody>
                  <a:tcPr marL="68580" marR="68580" marT="0" marB="0">
                    <a:lnL>
                      <a:noFill/>
                    </a:lnL>
                    <a:lnR>
                      <a:noFill/>
                    </a:lnR>
                    <a:lnT>
                      <a:noFill/>
                    </a:lnT>
                    <a:lnB w="19050" cap="flat" cmpd="sng" algn="ctr">
                      <a:solidFill>
                        <a:srgbClr val="4D2B73"/>
                      </a:solidFill>
                      <a:prstDash val="solid"/>
                      <a:round/>
                      <a:headEnd type="none" w="med" len="med"/>
                      <a:tailEnd type="none" w="med" len="med"/>
                    </a:lnB>
                    <a:lnTlToBr w="12700" cmpd="sng">
                      <a:noFill/>
                      <a:prstDash val="solid"/>
                    </a:lnTlToBr>
                    <a:lnBlToTr w="12700" cmpd="sng">
                      <a:noFill/>
                      <a:prstDash val="solid"/>
                    </a:lnBlToTr>
                    <a:solidFill>
                      <a:srgbClr val="683A99">
                        <a:alpha val="20000"/>
                      </a:srgbClr>
                    </a:solidFill>
                  </a:tcPr>
                </a:tc>
                <a:extLst>
                  <a:ext uri="{0D108BD9-81ED-4DB2-BD59-A6C34878D82A}">
                    <a16:rowId xmlns:a16="http://schemas.microsoft.com/office/drawing/2014/main" val="3823218595"/>
                  </a:ext>
                </a:extLst>
              </a:tr>
            </a:tbl>
          </a:graphicData>
        </a:graphic>
      </p:graphicFrame>
      <p:cxnSp>
        <p:nvCxnSpPr>
          <p:cNvPr id="62" name="Straight Connector 61">
            <a:extLst>
              <a:ext uri="{FF2B5EF4-FFF2-40B4-BE49-F238E27FC236}">
                <a16:creationId xmlns:a16="http://schemas.microsoft.com/office/drawing/2014/main" id="{81FA33B9-D25B-A241-9566-951B9E4F85AE}"/>
              </a:ext>
            </a:extLst>
          </p:cNvPr>
          <p:cNvCxnSpPr/>
          <p:nvPr/>
        </p:nvCxnSpPr>
        <p:spPr>
          <a:xfrm>
            <a:off x="526473" y="23098260"/>
            <a:ext cx="9727487" cy="0"/>
          </a:xfrm>
          <a:prstGeom prst="line">
            <a:avLst/>
          </a:prstGeom>
          <a:ln>
            <a:solidFill>
              <a:srgbClr val="4D2B73"/>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58997393"/>
      </p:ext>
    </p:extLst>
  </p:cSld>
  <p:clrMapOvr>
    <a:masterClrMapping/>
  </p:clrMapOvr>
</p:sld>
</file>

<file path=ppt/theme/theme1.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6359</TotalTime>
  <Words>1048</Words>
  <Application>Microsoft Macintosh PowerPoint</Application>
  <PresentationFormat>Custom</PresentationFormat>
  <Paragraphs>86</Paragraphs>
  <Slides>1</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vt:i4>
      </vt:variant>
    </vt:vector>
  </HeadingPairs>
  <TitlesOfParts>
    <vt:vector size="10" baseType="lpstr">
      <vt:lpstr>等线</vt:lpstr>
      <vt:lpstr>等线 Light</vt:lpstr>
      <vt:lpstr>Inter Bold</vt:lpstr>
      <vt:lpstr>微软雅黑</vt:lpstr>
      <vt:lpstr>Arial</vt:lpstr>
      <vt:lpstr>Calibri</vt:lpstr>
      <vt:lpstr>Times New Roman</vt:lpstr>
      <vt:lpstr>Wingdings</vt:lpstr>
      <vt:lpstr>自定义设计方案</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WIN10</dc:creator>
  <cp:lastModifiedBy>轩 范</cp:lastModifiedBy>
  <cp:revision>136</cp:revision>
  <dcterms:created xsi:type="dcterms:W3CDTF">2023-08-09T12:44:55Z</dcterms:created>
  <dcterms:modified xsi:type="dcterms:W3CDTF">2025-05-06T07:00:38Z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3B0086CAF875411CACBDA13AB9801EF4_13</vt:lpwstr>
  </property>
  <property fmtid="{D5CDD505-2E9C-101B-9397-08002B2CF9AE}" pid="3" name="KSOProductBuildVer">
    <vt:lpwstr>2052-12.1.0.15259</vt:lpwstr>
  </property>
</Properties>
</file>

<file path=docProps/thumbnail.jpeg>
</file>